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334" r:id="rId4"/>
    <p:sldId id="342" r:id="rId5"/>
    <p:sldId id="336" r:id="rId6"/>
    <p:sldId id="343" r:id="rId7"/>
    <p:sldId id="304" r:id="rId8"/>
    <p:sldId id="305" r:id="rId9"/>
    <p:sldId id="324" r:id="rId10"/>
    <p:sldId id="314" r:id="rId11"/>
    <p:sldId id="331" r:id="rId12"/>
    <p:sldId id="340" r:id="rId13"/>
    <p:sldId id="341" r:id="rId14"/>
    <p:sldId id="339" r:id="rId15"/>
    <p:sldId id="327" r:id="rId16"/>
    <p:sldId id="323" r:id="rId17"/>
    <p:sldId id="325" r:id="rId18"/>
    <p:sldId id="326" r:id="rId19"/>
    <p:sldId id="328" r:id="rId20"/>
    <p:sldId id="329" r:id="rId21"/>
    <p:sldId id="311" r:id="rId22"/>
    <p:sldId id="312" r:id="rId23"/>
    <p:sldId id="316" r:id="rId24"/>
    <p:sldId id="313" r:id="rId25"/>
    <p:sldId id="317" r:id="rId26"/>
    <p:sldId id="322" r:id="rId27"/>
    <p:sldId id="320" r:id="rId28"/>
  </p:sldIdLst>
  <p:sldSz cx="10080625" cy="7559675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99CCFF"/>
    <a:srgbClr val="FF9900"/>
    <a:srgbClr val="0000FF"/>
    <a:srgbClr val="FFFF00"/>
    <a:srgbClr val="FF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738" autoAdjust="0"/>
  </p:normalViewPr>
  <p:slideViewPr>
    <p:cSldViewPr>
      <p:cViewPr>
        <p:scale>
          <a:sx n="75" d="100"/>
          <a:sy n="75" d="100"/>
        </p:scale>
        <p:origin x="-111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5EE3D-314E-4D83-B814-5563DA27D6CA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79F5BAC-7FCD-4911-8D48-D9D480A396A9}">
      <dgm:prSet phldrT="[Texte]" custT="1"/>
      <dgm:spPr>
        <a:solidFill>
          <a:srgbClr val="C00000"/>
        </a:solidFill>
      </dgm:spPr>
      <dgm:t>
        <a:bodyPr/>
        <a:lstStyle/>
        <a:p>
          <a:pPr algn="l"/>
          <a:r>
            <a:rPr lang="fr-FR" sz="1400" b="1" dirty="0" smtClean="0"/>
            <a:t>Vous avez un projet ?</a:t>
          </a:r>
        </a:p>
        <a:p>
          <a:pPr algn="l"/>
          <a:endParaRPr lang="fr-FR" sz="1100" b="1" dirty="0" smtClean="0"/>
        </a:p>
        <a:p>
          <a:pPr algn="l"/>
          <a:r>
            <a:rPr lang="fr-FR" sz="1400" b="1" dirty="0" smtClean="0"/>
            <a:t>Le CBE un Incubateur d'idées</a:t>
          </a:r>
        </a:p>
        <a:p>
          <a:pPr algn="l"/>
          <a:endParaRPr lang="fr-FR" sz="1100" b="1" dirty="0" smtClean="0"/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Conseil de la gestion de votre projet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Développement de réseaux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Connaissance territoriale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Etude des besoins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Recherche de partenaires</a:t>
          </a:r>
          <a:endParaRPr lang="fr-FR" sz="1100" dirty="0"/>
        </a:p>
      </dgm:t>
    </dgm:pt>
    <dgm:pt modelId="{41D06274-D57A-4244-B8EA-13C322CD6824}" type="parTrans" cxnId="{CEE33D89-D999-42F0-BAC4-B52B7DDE02DC}">
      <dgm:prSet/>
      <dgm:spPr/>
      <dgm:t>
        <a:bodyPr/>
        <a:lstStyle/>
        <a:p>
          <a:endParaRPr lang="fr-FR"/>
        </a:p>
      </dgm:t>
    </dgm:pt>
    <dgm:pt modelId="{C7208DAC-6B95-4182-B693-A2188B5C24EB}" type="sibTrans" cxnId="{CEE33D89-D999-42F0-BAC4-B52B7DDE02DC}">
      <dgm:prSet/>
      <dgm:spPr/>
      <dgm:t>
        <a:bodyPr/>
        <a:lstStyle/>
        <a:p>
          <a:endParaRPr lang="fr-FR"/>
        </a:p>
      </dgm:t>
    </dgm:pt>
    <dgm:pt modelId="{9C81273B-C6F0-4DC9-8441-1F873BEDF056}">
      <dgm:prSet phldrT="[Texte]" custT="1"/>
      <dgm:spPr>
        <a:solidFill>
          <a:srgbClr val="E96751"/>
        </a:solidFill>
      </dgm:spPr>
      <dgm:t>
        <a:bodyPr/>
        <a:lstStyle/>
        <a:p>
          <a:pPr algn="l"/>
          <a:r>
            <a:rPr lang="fr-FR" sz="1400" b="1" dirty="0" smtClean="0"/>
            <a:t>Créer ou reprendre une entreprise ?</a:t>
          </a:r>
        </a:p>
        <a:p>
          <a:pPr algn="l"/>
          <a:endParaRPr lang="fr-FR" sz="800" b="1" dirty="0" smtClean="0"/>
        </a:p>
        <a:p>
          <a:pPr algn="l"/>
          <a:r>
            <a:rPr lang="fr-FR" sz="1300" b="1" dirty="0" smtClean="0"/>
            <a:t>Développer votre activité ?</a:t>
          </a:r>
        </a:p>
        <a:p>
          <a:pPr algn="l"/>
          <a:endParaRPr lang="fr-FR" sz="800" b="1" dirty="0" smtClean="0"/>
        </a:p>
        <a:p>
          <a:pPr algn="l"/>
          <a:r>
            <a:rPr lang="fr-FR" sz="1400" b="1" dirty="0" smtClean="0"/>
            <a:t>Le CBE vous accompagne</a:t>
          </a:r>
        </a:p>
        <a:p>
          <a:pPr algn="l"/>
          <a:endParaRPr lang="fr-FR" sz="1400" dirty="0" smtClean="0"/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Etude marché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Réalisation de prévisionnel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Choix juridique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</a:t>
          </a:r>
          <a:r>
            <a:rPr lang="fr-FR" sz="1100" dirty="0" smtClean="0"/>
            <a:t>Recherche de financement</a:t>
          </a:r>
          <a:endParaRPr lang="fr-FR" sz="1100" dirty="0"/>
        </a:p>
      </dgm:t>
    </dgm:pt>
    <dgm:pt modelId="{0E70BFF0-DB2E-45BA-B28E-8BB863955CD9}" type="parTrans" cxnId="{8AC4DF35-80EE-4BDD-8D95-DC20A6CE6998}">
      <dgm:prSet/>
      <dgm:spPr/>
      <dgm:t>
        <a:bodyPr/>
        <a:lstStyle/>
        <a:p>
          <a:endParaRPr lang="fr-FR"/>
        </a:p>
      </dgm:t>
    </dgm:pt>
    <dgm:pt modelId="{C6C8B141-23F4-422F-9DE9-E6998A28E45E}" type="sibTrans" cxnId="{8AC4DF35-80EE-4BDD-8D95-DC20A6CE6998}">
      <dgm:prSet/>
      <dgm:spPr/>
      <dgm:t>
        <a:bodyPr/>
        <a:lstStyle/>
        <a:p>
          <a:endParaRPr lang="fr-FR"/>
        </a:p>
      </dgm:t>
    </dgm:pt>
    <dgm:pt modelId="{09DCF87E-23BC-4F76-955A-E979BB301ECB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1400" b="1" dirty="0" smtClean="0"/>
            <a:t>Contribuer</a:t>
          </a:r>
          <a:br>
            <a:rPr lang="fr-FR" sz="1400" b="1" dirty="0" smtClean="0"/>
          </a:br>
          <a:r>
            <a:rPr lang="fr-FR" sz="1400" b="1" dirty="0" smtClean="0"/>
            <a:t>au développement</a:t>
          </a:r>
          <a:br>
            <a:rPr lang="fr-FR" sz="1400" b="1" dirty="0" smtClean="0"/>
          </a:br>
          <a:r>
            <a:rPr lang="fr-FR" sz="1400" b="1" dirty="0" smtClean="0"/>
            <a:t>des territoires ?</a:t>
          </a:r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/>
            <a:t>Le CBE peut vous aider …</a:t>
          </a:r>
        </a:p>
        <a:p>
          <a:pPr algn="l"/>
          <a:endParaRPr lang="fr-FR" sz="1400" b="1" dirty="0" smtClean="0"/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Par l’a</a:t>
          </a:r>
          <a:r>
            <a:rPr lang="fr-FR" sz="1100" dirty="0" smtClean="0"/>
            <a:t>nimation du dialogue social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Le CBE est un r</a:t>
          </a:r>
          <a:r>
            <a:rPr lang="fr-FR" sz="1100" dirty="0" smtClean="0"/>
            <a:t>elai d’information des dispositifs publics</a:t>
          </a:r>
        </a:p>
        <a:p>
          <a:pPr algn="l"/>
          <a:r>
            <a:rPr lang="fr-FR" sz="11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dirty="0" smtClean="0">
              <a:sym typeface="Wingdings"/>
            </a:rPr>
            <a:t> Par le d</a:t>
          </a:r>
          <a:r>
            <a:rPr lang="fr-FR" sz="1100" dirty="0" smtClean="0"/>
            <a:t>éveloppement d’actions en collaboration avec les acteurs locaux</a:t>
          </a:r>
          <a:endParaRPr lang="fr-FR" sz="900" b="1" dirty="0"/>
        </a:p>
      </dgm:t>
    </dgm:pt>
    <dgm:pt modelId="{B87F96AA-E51F-47AF-B3BF-D184900F6B2D}" type="parTrans" cxnId="{459A80C9-1E38-4D65-AF59-C13E2FAEDC5A}">
      <dgm:prSet/>
      <dgm:spPr/>
      <dgm:t>
        <a:bodyPr/>
        <a:lstStyle/>
        <a:p>
          <a:endParaRPr lang="fr-FR"/>
        </a:p>
      </dgm:t>
    </dgm:pt>
    <dgm:pt modelId="{119C7E61-2208-4269-9B3A-5E6D3603ADA2}" type="sibTrans" cxnId="{459A80C9-1E38-4D65-AF59-C13E2FAEDC5A}">
      <dgm:prSet/>
      <dgm:spPr/>
      <dgm:t>
        <a:bodyPr/>
        <a:lstStyle/>
        <a:p>
          <a:endParaRPr lang="fr-FR"/>
        </a:p>
      </dgm:t>
    </dgm:pt>
    <dgm:pt modelId="{45B62F32-6239-4B43-A551-0BA925B47DCC}" type="pres">
      <dgm:prSet presAssocID="{2205EE3D-314E-4D83-B814-5563DA27D6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8D57A7-FCC5-4714-B06F-FE1D8B0947B7}" type="pres">
      <dgm:prSet presAssocID="{379F5BAC-7FCD-4911-8D48-D9D480A396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4AEDA-8AA3-44F8-BF4B-8C9980C93214}" type="pres">
      <dgm:prSet presAssocID="{C7208DAC-6B95-4182-B693-A2188B5C24EB}" presName="sibTrans" presStyleCnt="0"/>
      <dgm:spPr/>
    </dgm:pt>
    <dgm:pt modelId="{6929A2F5-7BA9-4A16-A77A-9D29D549F416}" type="pres">
      <dgm:prSet presAssocID="{9C81273B-C6F0-4DC9-8441-1F873BEDF0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8D5C0F-89A3-491F-8391-3D300E6851F6}" type="pres">
      <dgm:prSet presAssocID="{C6C8B141-23F4-422F-9DE9-E6998A28E45E}" presName="sibTrans" presStyleCnt="0"/>
      <dgm:spPr/>
    </dgm:pt>
    <dgm:pt modelId="{6344E5D0-DD1F-4E2D-AEF7-1C4CD268F259}" type="pres">
      <dgm:prSet presAssocID="{09DCF87E-23BC-4F76-955A-E979BB301E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E33D89-D999-42F0-BAC4-B52B7DDE02DC}" srcId="{2205EE3D-314E-4D83-B814-5563DA27D6CA}" destId="{379F5BAC-7FCD-4911-8D48-D9D480A396A9}" srcOrd="0" destOrd="0" parTransId="{41D06274-D57A-4244-B8EA-13C322CD6824}" sibTransId="{C7208DAC-6B95-4182-B693-A2188B5C24EB}"/>
    <dgm:cxn modelId="{0EE26CA3-D0E0-4769-965B-0700318A8BA0}" type="presOf" srcId="{379F5BAC-7FCD-4911-8D48-D9D480A396A9}" destId="{658D57A7-FCC5-4714-B06F-FE1D8B0947B7}" srcOrd="0" destOrd="0" presId="urn:microsoft.com/office/officeart/2005/8/layout/hList6"/>
    <dgm:cxn modelId="{459A80C9-1E38-4D65-AF59-C13E2FAEDC5A}" srcId="{2205EE3D-314E-4D83-B814-5563DA27D6CA}" destId="{09DCF87E-23BC-4F76-955A-E979BB301ECB}" srcOrd="2" destOrd="0" parTransId="{B87F96AA-E51F-47AF-B3BF-D184900F6B2D}" sibTransId="{119C7E61-2208-4269-9B3A-5E6D3603ADA2}"/>
    <dgm:cxn modelId="{8AC4DF35-80EE-4BDD-8D95-DC20A6CE6998}" srcId="{2205EE3D-314E-4D83-B814-5563DA27D6CA}" destId="{9C81273B-C6F0-4DC9-8441-1F873BEDF056}" srcOrd="1" destOrd="0" parTransId="{0E70BFF0-DB2E-45BA-B28E-8BB863955CD9}" sibTransId="{C6C8B141-23F4-422F-9DE9-E6998A28E45E}"/>
    <dgm:cxn modelId="{CEC6CB32-0567-4AC4-A19E-B0B4C2007EAA}" type="presOf" srcId="{09DCF87E-23BC-4F76-955A-E979BB301ECB}" destId="{6344E5D0-DD1F-4E2D-AEF7-1C4CD268F259}" srcOrd="0" destOrd="0" presId="urn:microsoft.com/office/officeart/2005/8/layout/hList6"/>
    <dgm:cxn modelId="{F80DC277-77E1-452F-8422-326D48C28B77}" type="presOf" srcId="{9C81273B-C6F0-4DC9-8441-1F873BEDF056}" destId="{6929A2F5-7BA9-4A16-A77A-9D29D549F416}" srcOrd="0" destOrd="0" presId="urn:microsoft.com/office/officeart/2005/8/layout/hList6"/>
    <dgm:cxn modelId="{2D9AABFB-2042-445B-B50A-924CB3E56A1C}" type="presOf" srcId="{2205EE3D-314E-4D83-B814-5563DA27D6CA}" destId="{45B62F32-6239-4B43-A551-0BA925B47DCC}" srcOrd="0" destOrd="0" presId="urn:microsoft.com/office/officeart/2005/8/layout/hList6"/>
    <dgm:cxn modelId="{D514FE94-666B-4C20-95BD-95D6AA79F1B9}" type="presParOf" srcId="{45B62F32-6239-4B43-A551-0BA925B47DCC}" destId="{658D57A7-FCC5-4714-B06F-FE1D8B0947B7}" srcOrd="0" destOrd="0" presId="urn:microsoft.com/office/officeart/2005/8/layout/hList6"/>
    <dgm:cxn modelId="{9FE92BB5-3B30-4D39-A715-4CE1346512F9}" type="presParOf" srcId="{45B62F32-6239-4B43-A551-0BA925B47DCC}" destId="{2604AEDA-8AA3-44F8-BF4B-8C9980C93214}" srcOrd="1" destOrd="0" presId="urn:microsoft.com/office/officeart/2005/8/layout/hList6"/>
    <dgm:cxn modelId="{8E44EC8C-5093-4659-9DD0-BD80D40386A5}" type="presParOf" srcId="{45B62F32-6239-4B43-A551-0BA925B47DCC}" destId="{6929A2F5-7BA9-4A16-A77A-9D29D549F416}" srcOrd="2" destOrd="0" presId="urn:microsoft.com/office/officeart/2005/8/layout/hList6"/>
    <dgm:cxn modelId="{E62CBFE4-0DF7-4958-B8DB-B9BC57460325}" type="presParOf" srcId="{45B62F32-6239-4B43-A551-0BA925B47DCC}" destId="{188D5C0F-89A3-491F-8391-3D300E6851F6}" srcOrd="3" destOrd="0" presId="urn:microsoft.com/office/officeart/2005/8/layout/hList6"/>
    <dgm:cxn modelId="{979C655E-F102-4382-9F06-B511AED4F2F4}" type="presParOf" srcId="{45B62F32-6239-4B43-A551-0BA925B47DCC}" destId="{6344E5D0-DD1F-4E2D-AEF7-1C4CD268F25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2E183-1C61-4C39-B23E-8231F616858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A08F78-A013-42F0-8F1F-7C3E5B506418}">
      <dgm:prSet phldrT="[Texte]" custT="1"/>
      <dgm:spPr/>
      <dgm:t>
        <a:bodyPr/>
        <a:lstStyle/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Conception du diagnostic</a:t>
          </a:r>
        </a:p>
      </dgm:t>
    </dgm:pt>
    <dgm:pt modelId="{55344301-5956-4D54-AAB5-09470038AE71}" type="parTrans" cxnId="{5A8CC072-AC04-4E89-944F-F82CCCDA1C5D}">
      <dgm:prSet/>
      <dgm:spPr/>
      <dgm:t>
        <a:bodyPr/>
        <a:lstStyle/>
        <a:p>
          <a:endParaRPr lang="fr-FR"/>
        </a:p>
      </dgm:t>
    </dgm:pt>
    <dgm:pt modelId="{9144601D-83BE-43C8-8E12-D3F3ACD89FE8}" type="sibTrans" cxnId="{5A8CC072-AC04-4E89-944F-F82CCCDA1C5D}">
      <dgm:prSet/>
      <dgm:spPr/>
      <dgm:t>
        <a:bodyPr/>
        <a:lstStyle/>
        <a:p>
          <a:endParaRPr lang="fr-FR"/>
        </a:p>
      </dgm:t>
    </dgm:pt>
    <dgm:pt modelId="{BF00A447-24E8-4CDE-BDF9-91D2786B1B5E}">
      <dgm:prSet phldrT="[Texte]" custT="1"/>
      <dgm:spPr/>
      <dgm:t>
        <a:bodyPr/>
        <a:lstStyle/>
        <a:p>
          <a:r>
            <a:rPr lang="fr-FR" sz="2400" b="0" dirty="0" smtClean="0">
              <a:latin typeface="Century Gothic" panose="020B0502020202020204" pitchFamily="34" charset="0"/>
            </a:rPr>
            <a:t>De Septembre à  décembre 2014</a:t>
          </a:r>
          <a:br>
            <a:rPr lang="fr-FR" sz="2400" b="0" dirty="0" smtClean="0">
              <a:latin typeface="Century Gothic" panose="020B0502020202020204" pitchFamily="34" charset="0"/>
            </a:rPr>
          </a:br>
          <a:endParaRPr lang="fr-FR" sz="2400" b="0" dirty="0">
            <a:latin typeface="Century Gothic" panose="020B0502020202020204" pitchFamily="34" charset="0"/>
          </a:endParaRPr>
        </a:p>
      </dgm:t>
    </dgm:pt>
    <dgm:pt modelId="{56BCFF0E-B282-4CAB-928D-F03AA3FB45E9}" type="parTrans" cxnId="{D81F76B6-6036-43ED-B763-299A8B4D9B5C}">
      <dgm:prSet/>
      <dgm:spPr/>
      <dgm:t>
        <a:bodyPr/>
        <a:lstStyle/>
        <a:p>
          <a:endParaRPr lang="fr-FR"/>
        </a:p>
      </dgm:t>
    </dgm:pt>
    <dgm:pt modelId="{B319B2C3-D1F8-4F34-A211-479FEB3D7F30}" type="sibTrans" cxnId="{D81F76B6-6036-43ED-B763-299A8B4D9B5C}">
      <dgm:prSet/>
      <dgm:spPr/>
      <dgm:t>
        <a:bodyPr/>
        <a:lstStyle/>
        <a:p>
          <a:endParaRPr lang="fr-FR"/>
        </a:p>
      </dgm:t>
    </dgm:pt>
    <dgm:pt modelId="{339E7083-09BE-4B09-A45C-396A650AE4D1}">
      <dgm:prSet phldrT="[Texte]" custT="1"/>
      <dgm:spPr/>
      <dgm:t>
        <a:bodyPr/>
        <a:lstStyle/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Réalisation du diagnostic</a:t>
          </a:r>
        </a:p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Sensibilisation</a:t>
          </a:r>
          <a:endParaRPr lang="fr-FR" sz="2000" b="1" dirty="0">
            <a:latin typeface="Century Gothic" panose="020B0502020202020204" pitchFamily="34" charset="0"/>
          </a:endParaRPr>
        </a:p>
      </dgm:t>
    </dgm:pt>
    <dgm:pt modelId="{319B9A28-EBCA-4419-8BBB-A575D1E0A954}" type="parTrans" cxnId="{F0BF5639-18F0-4FE1-BA64-35AC1EAB4BB4}">
      <dgm:prSet/>
      <dgm:spPr/>
      <dgm:t>
        <a:bodyPr/>
        <a:lstStyle/>
        <a:p>
          <a:endParaRPr lang="fr-FR"/>
        </a:p>
      </dgm:t>
    </dgm:pt>
    <dgm:pt modelId="{B4C68D1C-AFA7-40F9-9B02-8D983855E233}" type="sibTrans" cxnId="{F0BF5639-18F0-4FE1-BA64-35AC1EAB4BB4}">
      <dgm:prSet/>
      <dgm:spPr/>
      <dgm:t>
        <a:bodyPr/>
        <a:lstStyle/>
        <a:p>
          <a:endParaRPr lang="fr-FR"/>
        </a:p>
      </dgm:t>
    </dgm:pt>
    <dgm:pt modelId="{BB65F04C-720E-4A3A-B3F0-BB03A49B65D4}">
      <dgm:prSet phldrT="[Texte]" custT="1"/>
      <dgm:spPr/>
      <dgm:t>
        <a:bodyPr/>
        <a:lstStyle/>
        <a:p>
          <a:r>
            <a:rPr lang="fr-FR" sz="2400" b="0" dirty="0" smtClean="0">
              <a:latin typeface="Century Gothic" panose="020B0502020202020204" pitchFamily="34" charset="0"/>
            </a:rPr>
            <a:t>Janvier à mai 2015</a:t>
          </a:r>
          <a:endParaRPr lang="fr-FR" sz="2400" dirty="0"/>
        </a:p>
      </dgm:t>
    </dgm:pt>
    <dgm:pt modelId="{83C54848-A953-474C-8D06-D101665A9621}" type="parTrans" cxnId="{B217E185-B59E-4BE1-A7DB-77ED7934BC6E}">
      <dgm:prSet/>
      <dgm:spPr/>
      <dgm:t>
        <a:bodyPr/>
        <a:lstStyle/>
        <a:p>
          <a:endParaRPr lang="fr-FR"/>
        </a:p>
      </dgm:t>
    </dgm:pt>
    <dgm:pt modelId="{F7DF01D1-EE72-4B04-B694-3ADE5FD8E5E0}" type="sibTrans" cxnId="{B217E185-B59E-4BE1-A7DB-77ED7934BC6E}">
      <dgm:prSet/>
      <dgm:spPr/>
      <dgm:t>
        <a:bodyPr/>
        <a:lstStyle/>
        <a:p>
          <a:endParaRPr lang="fr-FR"/>
        </a:p>
      </dgm:t>
    </dgm:pt>
    <dgm:pt modelId="{784273C3-2AB6-45C4-90F7-13C5793274F5}">
      <dgm:prSet phldrT="[Texte]" custT="1"/>
      <dgm:spPr/>
      <dgm:t>
        <a:bodyPr/>
        <a:lstStyle/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Expérimentation </a:t>
          </a:r>
        </a:p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Mise en place d’actions</a:t>
          </a:r>
        </a:p>
        <a:p>
          <a:pPr algn="l"/>
          <a:r>
            <a:rPr lang="fr-FR" sz="2000" b="1" dirty="0" smtClean="0">
              <a:latin typeface="Century Gothic" panose="020B0502020202020204" pitchFamily="34" charset="0"/>
            </a:rPr>
            <a:t>Communication / restitution</a:t>
          </a:r>
          <a:endParaRPr lang="fr-FR" sz="2000" b="1" dirty="0">
            <a:latin typeface="Century Gothic" panose="020B0502020202020204" pitchFamily="34" charset="0"/>
          </a:endParaRPr>
        </a:p>
      </dgm:t>
    </dgm:pt>
    <dgm:pt modelId="{DB44448B-0D88-424A-8203-3E5E3B2B10BF}" type="parTrans" cxnId="{400E5057-9429-4CC2-8C15-37C2E17FE909}">
      <dgm:prSet/>
      <dgm:spPr/>
      <dgm:t>
        <a:bodyPr/>
        <a:lstStyle/>
        <a:p>
          <a:endParaRPr lang="fr-FR"/>
        </a:p>
      </dgm:t>
    </dgm:pt>
    <dgm:pt modelId="{9A4D0B43-4A00-4BE9-A9BB-CBB634639479}" type="sibTrans" cxnId="{400E5057-9429-4CC2-8C15-37C2E17FE909}">
      <dgm:prSet/>
      <dgm:spPr/>
      <dgm:t>
        <a:bodyPr/>
        <a:lstStyle/>
        <a:p>
          <a:endParaRPr lang="fr-FR"/>
        </a:p>
      </dgm:t>
    </dgm:pt>
    <dgm:pt modelId="{CE8619D7-8272-4E45-AF6A-96E942DE9E1C}">
      <dgm:prSet phldrT="[Texte]" custT="1"/>
      <dgm:spPr/>
      <dgm:t>
        <a:bodyPr/>
        <a:lstStyle/>
        <a:p>
          <a:r>
            <a:rPr lang="fr-FR" sz="2400" b="0" dirty="0" smtClean="0">
              <a:latin typeface="Century Gothic" panose="020B0502020202020204" pitchFamily="34" charset="0"/>
            </a:rPr>
            <a:t>mi 2016</a:t>
          </a:r>
          <a:br>
            <a:rPr lang="fr-FR" sz="2400" b="0" dirty="0" smtClean="0">
              <a:latin typeface="Century Gothic" panose="020B0502020202020204" pitchFamily="34" charset="0"/>
            </a:rPr>
          </a:br>
          <a:r>
            <a:rPr lang="fr-FR" sz="2400" b="0" dirty="0" smtClean="0">
              <a:latin typeface="Century Gothic" panose="020B0502020202020204" pitchFamily="34" charset="0"/>
            </a:rPr>
            <a:t>à fin 2017</a:t>
          </a:r>
          <a:endParaRPr lang="fr-FR" sz="2400" b="0" dirty="0">
            <a:latin typeface="Century Gothic" panose="020B0502020202020204" pitchFamily="34" charset="0"/>
          </a:endParaRPr>
        </a:p>
      </dgm:t>
    </dgm:pt>
    <dgm:pt modelId="{3DAC99DA-E29B-470A-8438-7CC2BF2D9257}" type="parTrans" cxnId="{2B59EC03-440F-4094-AC94-27EDB1978070}">
      <dgm:prSet/>
      <dgm:spPr/>
      <dgm:t>
        <a:bodyPr/>
        <a:lstStyle/>
        <a:p>
          <a:endParaRPr lang="fr-FR"/>
        </a:p>
      </dgm:t>
    </dgm:pt>
    <dgm:pt modelId="{5F07BAC6-1BA1-4685-A3BE-B02E2480E6EB}" type="sibTrans" cxnId="{2B59EC03-440F-4094-AC94-27EDB1978070}">
      <dgm:prSet/>
      <dgm:spPr/>
      <dgm:t>
        <a:bodyPr/>
        <a:lstStyle/>
        <a:p>
          <a:endParaRPr lang="fr-FR"/>
        </a:p>
      </dgm:t>
    </dgm:pt>
    <dgm:pt modelId="{EED4244D-496D-41BB-A0BF-9CE23A3D38B8}" type="pres">
      <dgm:prSet presAssocID="{9692E183-1C61-4C39-B23E-8231F61685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50F1292-3319-47E2-8966-336E5AFF530B}" type="pres">
      <dgm:prSet presAssocID="{B6A08F78-A013-42F0-8F1F-7C3E5B506418}" presName="composite" presStyleCnt="0"/>
      <dgm:spPr/>
    </dgm:pt>
    <dgm:pt modelId="{5F59E22E-6572-4AB4-B8D4-3B5D1B07290E}" type="pres">
      <dgm:prSet presAssocID="{B6A08F78-A013-42F0-8F1F-7C3E5B506418}" presName="bentUpArrow1" presStyleLbl="alignImgPlace1" presStyleIdx="0" presStyleCnt="2"/>
      <dgm:spPr/>
    </dgm:pt>
    <dgm:pt modelId="{92BB9444-9B40-4744-997C-632849EA12D0}" type="pres">
      <dgm:prSet presAssocID="{B6A08F78-A013-42F0-8F1F-7C3E5B506418}" presName="ParentText" presStyleLbl="node1" presStyleIdx="0" presStyleCnt="3" custScaleX="128035" custLinFactNeighborX="110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03A7A-859A-45E3-A647-2096EA3E7065}" type="pres">
      <dgm:prSet presAssocID="{B6A08F78-A013-42F0-8F1F-7C3E5B506418}" presName="ChildText" presStyleLbl="revTx" presStyleIdx="0" presStyleCnt="3" custScaleX="424249" custLinFactX="100000" custLinFactNeighborX="107562" custLinFactNeighborY="4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1350AA-7FF9-431D-ADD6-EA6990525AFF}" type="pres">
      <dgm:prSet presAssocID="{9144601D-83BE-43C8-8E12-D3F3ACD89FE8}" presName="sibTrans" presStyleCnt="0"/>
      <dgm:spPr/>
    </dgm:pt>
    <dgm:pt modelId="{83D8E451-B593-4055-B21A-6AA0A91AE456}" type="pres">
      <dgm:prSet presAssocID="{339E7083-09BE-4B09-A45C-396A650AE4D1}" presName="composite" presStyleCnt="0"/>
      <dgm:spPr/>
    </dgm:pt>
    <dgm:pt modelId="{02F38A07-634A-463C-A4AB-5249C76045AD}" type="pres">
      <dgm:prSet presAssocID="{339E7083-09BE-4B09-A45C-396A650AE4D1}" presName="bentUpArrow1" presStyleLbl="alignImgPlace1" presStyleIdx="1" presStyleCnt="2"/>
      <dgm:spPr/>
    </dgm:pt>
    <dgm:pt modelId="{2D5C2188-A8EE-4892-9CD7-86C3FF126D76}" type="pres">
      <dgm:prSet presAssocID="{339E7083-09BE-4B09-A45C-396A650AE4D1}" presName="ParentText" presStyleLbl="node1" presStyleIdx="1" presStyleCnt="3" custScaleX="125461" custLinFactNeighborX="-390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E7EAA-321C-4CD5-90B7-5275D466C5E0}" type="pres">
      <dgm:prSet presAssocID="{339E7083-09BE-4B09-A45C-396A650AE4D1}" presName="ChildText" presStyleLbl="revTx" presStyleIdx="1" presStyleCnt="3" custScaleX="247459" custLinFactNeighborX="56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84BE0-BC2D-48F5-BE83-7AFB01CF8D8A}" type="pres">
      <dgm:prSet presAssocID="{B4C68D1C-AFA7-40F9-9B02-8D983855E233}" presName="sibTrans" presStyleCnt="0"/>
      <dgm:spPr/>
    </dgm:pt>
    <dgm:pt modelId="{477FDF2A-85B2-492C-BAB6-08919C2244AA}" type="pres">
      <dgm:prSet presAssocID="{784273C3-2AB6-45C4-90F7-13C5793274F5}" presName="composite" presStyleCnt="0"/>
      <dgm:spPr/>
    </dgm:pt>
    <dgm:pt modelId="{94B6F9F2-80E7-47C9-B722-A2CA5BD6D2CF}" type="pres">
      <dgm:prSet presAssocID="{784273C3-2AB6-45C4-90F7-13C5793274F5}" presName="ParentText" presStyleLbl="node1" presStyleIdx="2" presStyleCnt="3" custScaleX="146684" custScaleY="163017" custLinFactNeighborX="-42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6C259C-6054-42BB-93F1-CA00FB3765B5}" type="pres">
      <dgm:prSet presAssocID="{784273C3-2AB6-45C4-90F7-13C5793274F5}" presName="FinalChildText" presStyleLbl="revTx" presStyleIdx="2" presStyleCnt="3" custScaleX="167399" custScaleY="132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17E185-B59E-4BE1-A7DB-77ED7934BC6E}" srcId="{339E7083-09BE-4B09-A45C-396A650AE4D1}" destId="{BB65F04C-720E-4A3A-B3F0-BB03A49B65D4}" srcOrd="0" destOrd="0" parTransId="{83C54848-A953-474C-8D06-D101665A9621}" sibTransId="{F7DF01D1-EE72-4B04-B694-3ADE5FD8E5E0}"/>
    <dgm:cxn modelId="{400E5057-9429-4CC2-8C15-37C2E17FE909}" srcId="{9692E183-1C61-4C39-B23E-8231F6168587}" destId="{784273C3-2AB6-45C4-90F7-13C5793274F5}" srcOrd="2" destOrd="0" parTransId="{DB44448B-0D88-424A-8203-3E5E3B2B10BF}" sibTransId="{9A4D0B43-4A00-4BE9-A9BB-CBB634639479}"/>
    <dgm:cxn modelId="{F0BF5639-18F0-4FE1-BA64-35AC1EAB4BB4}" srcId="{9692E183-1C61-4C39-B23E-8231F6168587}" destId="{339E7083-09BE-4B09-A45C-396A650AE4D1}" srcOrd="1" destOrd="0" parTransId="{319B9A28-EBCA-4419-8BBB-A575D1E0A954}" sibTransId="{B4C68D1C-AFA7-40F9-9B02-8D983855E233}"/>
    <dgm:cxn modelId="{873CD0C9-A54C-4CC0-B8DB-57D0AD637DFF}" type="presOf" srcId="{CE8619D7-8272-4E45-AF6A-96E942DE9E1C}" destId="{A86C259C-6054-42BB-93F1-CA00FB3765B5}" srcOrd="0" destOrd="0" presId="urn:microsoft.com/office/officeart/2005/8/layout/StepDownProcess"/>
    <dgm:cxn modelId="{96D61F97-3904-4D2A-A6F5-02480924F231}" type="presOf" srcId="{784273C3-2AB6-45C4-90F7-13C5793274F5}" destId="{94B6F9F2-80E7-47C9-B722-A2CA5BD6D2CF}" srcOrd="0" destOrd="0" presId="urn:microsoft.com/office/officeart/2005/8/layout/StepDownProcess"/>
    <dgm:cxn modelId="{71EECC59-1036-43F4-B74E-1C86496D624C}" type="presOf" srcId="{BF00A447-24E8-4CDE-BDF9-91D2786B1B5E}" destId="{09D03A7A-859A-45E3-A647-2096EA3E7065}" srcOrd="0" destOrd="0" presId="urn:microsoft.com/office/officeart/2005/8/layout/StepDownProcess"/>
    <dgm:cxn modelId="{AFC28F15-1769-4AAC-97BB-487FBD660872}" type="presOf" srcId="{339E7083-09BE-4B09-A45C-396A650AE4D1}" destId="{2D5C2188-A8EE-4892-9CD7-86C3FF126D76}" srcOrd="0" destOrd="0" presId="urn:microsoft.com/office/officeart/2005/8/layout/StepDownProcess"/>
    <dgm:cxn modelId="{01584CF9-AF4A-47AC-9D3E-78D7B2B2FB1C}" type="presOf" srcId="{B6A08F78-A013-42F0-8F1F-7C3E5B506418}" destId="{92BB9444-9B40-4744-997C-632849EA12D0}" srcOrd="0" destOrd="0" presId="urn:microsoft.com/office/officeart/2005/8/layout/StepDownProcess"/>
    <dgm:cxn modelId="{2B59EC03-440F-4094-AC94-27EDB1978070}" srcId="{784273C3-2AB6-45C4-90F7-13C5793274F5}" destId="{CE8619D7-8272-4E45-AF6A-96E942DE9E1C}" srcOrd="0" destOrd="0" parTransId="{3DAC99DA-E29B-470A-8438-7CC2BF2D9257}" sibTransId="{5F07BAC6-1BA1-4685-A3BE-B02E2480E6EB}"/>
    <dgm:cxn modelId="{DC526A44-1337-4B09-8B03-A0BD1626A0C5}" type="presOf" srcId="{9692E183-1C61-4C39-B23E-8231F6168587}" destId="{EED4244D-496D-41BB-A0BF-9CE23A3D38B8}" srcOrd="0" destOrd="0" presId="urn:microsoft.com/office/officeart/2005/8/layout/StepDownProcess"/>
    <dgm:cxn modelId="{5A8CC072-AC04-4E89-944F-F82CCCDA1C5D}" srcId="{9692E183-1C61-4C39-B23E-8231F6168587}" destId="{B6A08F78-A013-42F0-8F1F-7C3E5B506418}" srcOrd="0" destOrd="0" parTransId="{55344301-5956-4D54-AAB5-09470038AE71}" sibTransId="{9144601D-83BE-43C8-8E12-D3F3ACD89FE8}"/>
    <dgm:cxn modelId="{AFD21B80-73F0-468B-BCB4-5A6631A4E89E}" type="presOf" srcId="{BB65F04C-720E-4A3A-B3F0-BB03A49B65D4}" destId="{AD2E7EAA-321C-4CD5-90B7-5275D466C5E0}" srcOrd="0" destOrd="0" presId="urn:microsoft.com/office/officeart/2005/8/layout/StepDownProcess"/>
    <dgm:cxn modelId="{D81F76B6-6036-43ED-B763-299A8B4D9B5C}" srcId="{B6A08F78-A013-42F0-8F1F-7C3E5B506418}" destId="{BF00A447-24E8-4CDE-BDF9-91D2786B1B5E}" srcOrd="0" destOrd="0" parTransId="{56BCFF0E-B282-4CAB-928D-F03AA3FB45E9}" sibTransId="{B319B2C3-D1F8-4F34-A211-479FEB3D7F30}"/>
    <dgm:cxn modelId="{A8964425-4649-43A8-A5BF-4F483ACC90D7}" type="presParOf" srcId="{EED4244D-496D-41BB-A0BF-9CE23A3D38B8}" destId="{C50F1292-3319-47E2-8966-336E5AFF530B}" srcOrd="0" destOrd="0" presId="urn:microsoft.com/office/officeart/2005/8/layout/StepDownProcess"/>
    <dgm:cxn modelId="{3F3A7CA8-6F47-40BE-BC8A-CA47AC74A564}" type="presParOf" srcId="{C50F1292-3319-47E2-8966-336E5AFF530B}" destId="{5F59E22E-6572-4AB4-B8D4-3B5D1B07290E}" srcOrd="0" destOrd="0" presId="urn:microsoft.com/office/officeart/2005/8/layout/StepDownProcess"/>
    <dgm:cxn modelId="{7230F7DC-B52F-40F9-A44E-4468D170E0BC}" type="presParOf" srcId="{C50F1292-3319-47E2-8966-336E5AFF530B}" destId="{92BB9444-9B40-4744-997C-632849EA12D0}" srcOrd="1" destOrd="0" presId="urn:microsoft.com/office/officeart/2005/8/layout/StepDownProcess"/>
    <dgm:cxn modelId="{552C7E42-17B3-4FA9-BB73-7204D1220DEA}" type="presParOf" srcId="{C50F1292-3319-47E2-8966-336E5AFF530B}" destId="{09D03A7A-859A-45E3-A647-2096EA3E7065}" srcOrd="2" destOrd="0" presId="urn:microsoft.com/office/officeart/2005/8/layout/StepDownProcess"/>
    <dgm:cxn modelId="{C54DBEDB-94CF-4CED-989D-07DE6584E487}" type="presParOf" srcId="{EED4244D-496D-41BB-A0BF-9CE23A3D38B8}" destId="{221350AA-7FF9-431D-ADD6-EA6990525AFF}" srcOrd="1" destOrd="0" presId="urn:microsoft.com/office/officeart/2005/8/layout/StepDownProcess"/>
    <dgm:cxn modelId="{DA991DD0-AA4E-44E9-A89D-44684700E868}" type="presParOf" srcId="{EED4244D-496D-41BB-A0BF-9CE23A3D38B8}" destId="{83D8E451-B593-4055-B21A-6AA0A91AE456}" srcOrd="2" destOrd="0" presId="urn:microsoft.com/office/officeart/2005/8/layout/StepDownProcess"/>
    <dgm:cxn modelId="{0936F20D-5A74-4F9F-83B3-B5B62344B6E9}" type="presParOf" srcId="{83D8E451-B593-4055-B21A-6AA0A91AE456}" destId="{02F38A07-634A-463C-A4AB-5249C76045AD}" srcOrd="0" destOrd="0" presId="urn:microsoft.com/office/officeart/2005/8/layout/StepDownProcess"/>
    <dgm:cxn modelId="{00EA46C4-5D3E-4697-8B88-3E0C6D52BF53}" type="presParOf" srcId="{83D8E451-B593-4055-B21A-6AA0A91AE456}" destId="{2D5C2188-A8EE-4892-9CD7-86C3FF126D76}" srcOrd="1" destOrd="0" presId="urn:microsoft.com/office/officeart/2005/8/layout/StepDownProcess"/>
    <dgm:cxn modelId="{DAE957E8-0BC2-4375-AC63-69DE32817B0E}" type="presParOf" srcId="{83D8E451-B593-4055-B21A-6AA0A91AE456}" destId="{AD2E7EAA-321C-4CD5-90B7-5275D466C5E0}" srcOrd="2" destOrd="0" presId="urn:microsoft.com/office/officeart/2005/8/layout/StepDownProcess"/>
    <dgm:cxn modelId="{2F844A94-90AA-444E-A16E-CA9A63E27120}" type="presParOf" srcId="{EED4244D-496D-41BB-A0BF-9CE23A3D38B8}" destId="{9CE84BE0-BC2D-48F5-BE83-7AFB01CF8D8A}" srcOrd="3" destOrd="0" presId="urn:microsoft.com/office/officeart/2005/8/layout/StepDownProcess"/>
    <dgm:cxn modelId="{6F630494-69B6-4BD9-B741-EEAD6A3867EA}" type="presParOf" srcId="{EED4244D-496D-41BB-A0BF-9CE23A3D38B8}" destId="{477FDF2A-85B2-492C-BAB6-08919C2244AA}" srcOrd="4" destOrd="0" presId="urn:microsoft.com/office/officeart/2005/8/layout/StepDownProcess"/>
    <dgm:cxn modelId="{91E15637-6DBF-4CA5-A8D9-22118B1BEFEB}" type="presParOf" srcId="{477FDF2A-85B2-492C-BAB6-08919C2244AA}" destId="{94B6F9F2-80E7-47C9-B722-A2CA5BD6D2CF}" srcOrd="0" destOrd="0" presId="urn:microsoft.com/office/officeart/2005/8/layout/StepDownProcess"/>
    <dgm:cxn modelId="{A5C7297D-7D89-46B9-8C37-01BBD6FBC6D2}" type="presParOf" srcId="{477FDF2A-85B2-492C-BAB6-08919C2244AA}" destId="{A86C259C-6054-42BB-93F1-CA00FB3765B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D57A7-FCC5-4714-B06F-FE1D8B0947B7}">
      <dsp:nvSpPr>
        <dsp:cNvPr id="0" name=""/>
        <dsp:cNvSpPr/>
      </dsp:nvSpPr>
      <dsp:spPr>
        <a:xfrm rot="16200000">
          <a:off x="-465534" y="466632"/>
          <a:ext cx="3790028" cy="2856762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Vous avez un projet 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Le CBE un Incubateur d'idées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Conseil de la gestion de votre projet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Développement de réseaux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Connaissance territoriale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Etude des besoins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Recherche de partenaires</a:t>
          </a:r>
          <a:endParaRPr lang="fr-FR" sz="1100" kern="1200" dirty="0"/>
        </a:p>
      </dsp:txBody>
      <dsp:txXfrm rot="5400000">
        <a:off x="1099" y="758005"/>
        <a:ext cx="2856762" cy="2274016"/>
      </dsp:txXfrm>
    </dsp:sp>
    <dsp:sp modelId="{6929A2F5-7BA9-4A16-A77A-9D29D549F416}">
      <dsp:nvSpPr>
        <dsp:cNvPr id="0" name=""/>
        <dsp:cNvSpPr/>
      </dsp:nvSpPr>
      <dsp:spPr>
        <a:xfrm rot="16200000">
          <a:off x="2605485" y="466632"/>
          <a:ext cx="3790028" cy="2856762"/>
        </a:xfrm>
        <a:prstGeom prst="flowChartManualOperation">
          <a:avLst/>
        </a:prstGeom>
        <a:solidFill>
          <a:srgbClr val="E967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Créer ou reprendre une entreprise 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Développer votre activité 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Le CBE vous accompagne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Etude marché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Réalisation de prévisionnel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Choix juridique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</a:t>
          </a:r>
          <a:r>
            <a:rPr lang="fr-FR" sz="1100" kern="1200" dirty="0" smtClean="0"/>
            <a:t>Recherche de financement</a:t>
          </a:r>
          <a:endParaRPr lang="fr-FR" sz="1100" kern="1200" dirty="0"/>
        </a:p>
      </dsp:txBody>
      <dsp:txXfrm rot="5400000">
        <a:off x="3072118" y="758005"/>
        <a:ext cx="2856762" cy="2274016"/>
      </dsp:txXfrm>
    </dsp:sp>
    <dsp:sp modelId="{6344E5D0-DD1F-4E2D-AEF7-1C4CD268F259}">
      <dsp:nvSpPr>
        <dsp:cNvPr id="0" name=""/>
        <dsp:cNvSpPr/>
      </dsp:nvSpPr>
      <dsp:spPr>
        <a:xfrm rot="16200000">
          <a:off x="5676505" y="466632"/>
          <a:ext cx="3790028" cy="2856762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Contribuer</a:t>
          </a:r>
          <a:br>
            <a:rPr lang="fr-FR" sz="1400" b="1" kern="1200" dirty="0" smtClean="0"/>
          </a:br>
          <a:r>
            <a:rPr lang="fr-FR" sz="1400" b="1" kern="1200" dirty="0" smtClean="0"/>
            <a:t>au développement</a:t>
          </a:r>
          <a:br>
            <a:rPr lang="fr-FR" sz="1400" b="1" kern="1200" dirty="0" smtClean="0"/>
          </a:br>
          <a:r>
            <a:rPr lang="fr-FR" sz="1400" b="1" kern="1200" dirty="0" smtClean="0"/>
            <a:t>des territoires 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Le CBE peut vous aider …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Par l’a</a:t>
          </a:r>
          <a:r>
            <a:rPr lang="fr-FR" sz="1100" kern="1200" dirty="0" smtClean="0"/>
            <a:t>nimation du dialogue social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Le CBE est un r</a:t>
          </a:r>
          <a:r>
            <a:rPr lang="fr-FR" sz="1100" kern="1200" dirty="0" smtClean="0"/>
            <a:t>elai d’information des dispositifs publics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baseline="0" dirty="0" smtClean="0">
              <a:latin typeface="Century Gothic" panose="020B0502020202020204" pitchFamily="34" charset="0"/>
              <a:sym typeface="Wingdings"/>
            </a:rPr>
            <a:t></a:t>
          </a:r>
          <a:r>
            <a:rPr lang="fr-FR" sz="1100" kern="1200" dirty="0" smtClean="0">
              <a:sym typeface="Wingdings"/>
            </a:rPr>
            <a:t> Par le d</a:t>
          </a:r>
          <a:r>
            <a:rPr lang="fr-FR" sz="1100" kern="1200" dirty="0" smtClean="0"/>
            <a:t>éveloppement d’actions en collaboration avec les acteurs locaux</a:t>
          </a:r>
          <a:endParaRPr lang="fr-FR" sz="900" b="1" kern="1200" dirty="0"/>
        </a:p>
      </dsp:txBody>
      <dsp:txXfrm rot="5400000">
        <a:off x="6143138" y="758005"/>
        <a:ext cx="2856762" cy="2274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9E22E-6572-4AB4-B8D4-3B5D1B07290E}">
      <dsp:nvSpPr>
        <dsp:cNvPr id="0" name=""/>
        <dsp:cNvSpPr/>
      </dsp:nvSpPr>
      <dsp:spPr>
        <a:xfrm rot="5400000">
          <a:off x="613606" y="1480566"/>
          <a:ext cx="1074899" cy="12237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9444-9B40-4744-997C-632849EA12D0}">
      <dsp:nvSpPr>
        <dsp:cNvPr id="0" name=""/>
        <dsp:cNvSpPr/>
      </dsp:nvSpPr>
      <dsp:spPr>
        <a:xfrm>
          <a:off x="275832" y="289019"/>
          <a:ext cx="2316789" cy="12665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Conception du diagnostic</a:t>
          </a:r>
        </a:p>
      </dsp:txBody>
      <dsp:txXfrm>
        <a:off x="337673" y="350860"/>
        <a:ext cx="2193107" cy="1142907"/>
      </dsp:txXfrm>
    </dsp:sp>
    <dsp:sp modelId="{09D03A7A-859A-45E3-A647-2096EA3E7065}">
      <dsp:nvSpPr>
        <dsp:cNvPr id="0" name=""/>
        <dsp:cNvSpPr/>
      </dsp:nvSpPr>
      <dsp:spPr>
        <a:xfrm>
          <a:off x="2736303" y="459754"/>
          <a:ext cx="5583353" cy="102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kern="1200" dirty="0" smtClean="0">
              <a:latin typeface="Century Gothic" panose="020B0502020202020204" pitchFamily="34" charset="0"/>
            </a:rPr>
            <a:t>De Septembre à  décembre 2014</a:t>
          </a:r>
          <a:br>
            <a:rPr lang="fr-FR" sz="2400" b="0" kern="1200" dirty="0" smtClean="0">
              <a:latin typeface="Century Gothic" panose="020B0502020202020204" pitchFamily="34" charset="0"/>
            </a:rPr>
          </a:br>
          <a:endParaRPr lang="fr-FR" sz="2400" b="0" kern="1200" dirty="0">
            <a:latin typeface="Century Gothic" panose="020B0502020202020204" pitchFamily="34" charset="0"/>
          </a:endParaRPr>
        </a:p>
      </dsp:txBody>
      <dsp:txXfrm>
        <a:off x="2736303" y="459754"/>
        <a:ext cx="5583353" cy="1023713"/>
      </dsp:txXfrm>
    </dsp:sp>
    <dsp:sp modelId="{02F38A07-634A-463C-A4AB-5249C76045AD}">
      <dsp:nvSpPr>
        <dsp:cNvPr id="0" name=""/>
        <dsp:cNvSpPr/>
      </dsp:nvSpPr>
      <dsp:spPr>
        <a:xfrm rot="5400000">
          <a:off x="3199822" y="2903364"/>
          <a:ext cx="1074899" cy="12237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C2188-A8EE-4892-9CD7-86C3FF126D76}">
      <dsp:nvSpPr>
        <dsp:cNvPr id="0" name=""/>
        <dsp:cNvSpPr/>
      </dsp:nvSpPr>
      <dsp:spPr>
        <a:xfrm>
          <a:off x="1977240" y="1711817"/>
          <a:ext cx="2270213" cy="12665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Réalisation du diagnostic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Sensibilisation</a:t>
          </a:r>
          <a:endParaRPr lang="fr-FR" sz="2000" b="1" kern="1200" dirty="0">
            <a:latin typeface="Century Gothic" panose="020B0502020202020204" pitchFamily="34" charset="0"/>
          </a:endParaRPr>
        </a:p>
      </dsp:txBody>
      <dsp:txXfrm>
        <a:off x="2039081" y="1773658"/>
        <a:ext cx="2146531" cy="1142907"/>
      </dsp:txXfrm>
    </dsp:sp>
    <dsp:sp modelId="{AD2E7EAA-321C-4CD5-90B7-5275D466C5E0}">
      <dsp:nvSpPr>
        <dsp:cNvPr id="0" name=""/>
        <dsp:cNvSpPr/>
      </dsp:nvSpPr>
      <dsp:spPr>
        <a:xfrm>
          <a:off x="4498997" y="1832615"/>
          <a:ext cx="3256698" cy="102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kern="1200" dirty="0" smtClean="0">
              <a:latin typeface="Century Gothic" panose="020B0502020202020204" pitchFamily="34" charset="0"/>
            </a:rPr>
            <a:t>Janvier à mai 2015</a:t>
          </a:r>
          <a:endParaRPr lang="fr-FR" sz="2400" kern="1200" dirty="0"/>
        </a:p>
      </dsp:txBody>
      <dsp:txXfrm>
        <a:off x="4498997" y="1832615"/>
        <a:ext cx="3256698" cy="1023713"/>
      </dsp:txXfrm>
    </dsp:sp>
    <dsp:sp modelId="{94B6F9F2-80E7-47C9-B722-A2CA5BD6D2CF}">
      <dsp:nvSpPr>
        <dsp:cNvPr id="0" name=""/>
        <dsp:cNvSpPr/>
      </dsp:nvSpPr>
      <dsp:spPr>
        <a:xfrm>
          <a:off x="4593483" y="3134614"/>
          <a:ext cx="2654242" cy="2064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Expérimentation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Mise en place d’actions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entury Gothic" panose="020B0502020202020204" pitchFamily="34" charset="0"/>
            </a:rPr>
            <a:t>Communication / restitution</a:t>
          </a:r>
          <a:endParaRPr lang="fr-FR" sz="2000" b="1" kern="1200" dirty="0">
            <a:latin typeface="Century Gothic" panose="020B0502020202020204" pitchFamily="34" charset="0"/>
          </a:endParaRPr>
        </a:p>
      </dsp:txBody>
      <dsp:txXfrm>
        <a:off x="4694294" y="3235425"/>
        <a:ext cx="2452620" cy="1863133"/>
      </dsp:txXfrm>
    </dsp:sp>
    <dsp:sp modelId="{A86C259C-6054-42BB-93F1-CA00FB3765B5}">
      <dsp:nvSpPr>
        <dsp:cNvPr id="0" name=""/>
        <dsp:cNvSpPr/>
      </dsp:nvSpPr>
      <dsp:spPr>
        <a:xfrm>
          <a:off x="7153057" y="3489437"/>
          <a:ext cx="2203064" cy="135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kern="1200" dirty="0" smtClean="0">
              <a:latin typeface="Century Gothic" panose="020B0502020202020204" pitchFamily="34" charset="0"/>
            </a:rPr>
            <a:t>mi 2016</a:t>
          </a:r>
          <a:br>
            <a:rPr lang="fr-FR" sz="2400" b="0" kern="1200" dirty="0" smtClean="0">
              <a:latin typeface="Century Gothic" panose="020B0502020202020204" pitchFamily="34" charset="0"/>
            </a:rPr>
          </a:br>
          <a:r>
            <a:rPr lang="fr-FR" sz="2400" b="0" kern="1200" dirty="0" smtClean="0">
              <a:latin typeface="Century Gothic" panose="020B0502020202020204" pitchFamily="34" charset="0"/>
            </a:rPr>
            <a:t>à fin 2017</a:t>
          </a:r>
          <a:endParaRPr lang="fr-FR" sz="2400" b="0" kern="1200" dirty="0">
            <a:latin typeface="Century Gothic" panose="020B0502020202020204" pitchFamily="34" charset="0"/>
          </a:endParaRPr>
        </a:p>
      </dsp:txBody>
      <dsp:txXfrm>
        <a:off x="7153057" y="3489437"/>
        <a:ext cx="2203064" cy="135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0" name="AutoShape 1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1" name="AutoShape 1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3" name="AutoShape 1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5" name="AutoShape 1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6" name="AutoShape 1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7" name="AutoShape 2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8" name="AutoShape 2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59" name="AutoShape 2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60" name="AutoShape 2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61" name="AutoShape 2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4362" name="Rectangle 2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954088"/>
            <a:ext cx="45291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98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1052513" y="4724400"/>
            <a:ext cx="4660900" cy="377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720865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77925" y="954088"/>
            <a:ext cx="4437063" cy="3435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79513" y="954088"/>
            <a:ext cx="4433887" cy="3433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052513" y="4724400"/>
            <a:ext cx="466248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04825" y="-96838"/>
            <a:ext cx="90360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0" tIns="50400" rIns="100800" bIns="504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4900">
              <a:solidFill>
                <a:srgbClr val="999900"/>
              </a:solidFill>
              <a:latin typeface="Garamond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504825" y="1763713"/>
            <a:ext cx="90360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0" tIns="50400" rIns="100800" bIns="50400"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 sz="310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4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DE5A-9550-45F7-9D2B-3781D683BB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81863" y="-96838"/>
            <a:ext cx="2259012" cy="68183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-96838"/>
            <a:ext cx="6624638" cy="68183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52-18C0-44B8-88DF-813E237EA5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9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-96838"/>
            <a:ext cx="9036050" cy="15922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04825" y="1763713"/>
            <a:ext cx="9036050" cy="4957762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30F7-9A27-4FD6-A25B-6A3C3F98B8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4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-96838"/>
            <a:ext cx="9036050" cy="15922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41825" cy="49577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99050" y="1763713"/>
            <a:ext cx="4441825" cy="24018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99050" y="4318000"/>
            <a:ext cx="4441825" cy="24034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15F7-93EC-4248-89C7-89176AA43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6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-96838"/>
            <a:ext cx="9036050" cy="15922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41825" cy="49577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9050" y="1763713"/>
            <a:ext cx="4441825" cy="49577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674C-CD81-4B4A-9D2D-2F61BC14B3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523C-3CC4-4821-BAE8-5CE898F22A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300F-2616-4978-B987-6D0A77A71D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41825" cy="495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9050" y="1763713"/>
            <a:ext cx="4441825" cy="495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B8B2-A977-4C73-92B7-CF1F20D35B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8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4549-A176-4427-A71B-BD1A9D56FE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40D4-970C-449F-B4F8-8002F10CF4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C5896-907C-4C9C-BA0C-B442285EB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50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6F5B-FD9C-433B-A945-231BE82A44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0073-AF66-4975-B306-9864077272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1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-96838"/>
            <a:ext cx="90360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360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8163"/>
            <a:ext cx="23145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4875" y="6888163"/>
            <a:ext cx="315436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8163"/>
            <a:ext cx="2316162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E4A84A53-D1FC-43DE-9CF4-FC89394E6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252413" cy="2519363"/>
          </a:xfrm>
          <a:prstGeom prst="rect">
            <a:avLst/>
          </a:prstGeom>
          <a:solidFill>
            <a:srgbClr val="66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504825" y="1595438"/>
            <a:ext cx="8904288" cy="1587"/>
          </a:xfrm>
          <a:prstGeom prst="line">
            <a:avLst/>
          </a:prstGeom>
          <a:noFill/>
          <a:ln w="19080">
            <a:solidFill>
              <a:srgbClr val="99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2519363"/>
            <a:ext cx="252413" cy="2520950"/>
          </a:xfrm>
          <a:prstGeom prst="rect">
            <a:avLst/>
          </a:prstGeom>
          <a:solidFill>
            <a:srgbClr val="CC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5040313"/>
            <a:ext cx="252413" cy="2519362"/>
          </a:xfrm>
          <a:prstGeom prst="rect">
            <a:avLst/>
          </a:prstGeom>
          <a:solidFill>
            <a:srgbClr val="99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99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999900"/>
          </a:solidFill>
          <a:latin typeface="Garamond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4825" y="249238"/>
            <a:ext cx="9075738" cy="1371600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400" dirty="0" smtClean="0">
                <a:latin typeface="Century Gothic" panose="020B0502020202020204" pitchFamily="34" charset="0"/>
              </a:rPr>
              <a:t>Projet </a:t>
            </a:r>
            <a:br>
              <a:rPr lang="fr-FR" altLang="fr-FR" sz="4400" dirty="0" smtClean="0">
                <a:latin typeface="Century Gothic" panose="020B0502020202020204" pitchFamily="34" charset="0"/>
              </a:rPr>
            </a:br>
            <a:r>
              <a:rPr lang="fr-FR" altLang="fr-FR" sz="3200" dirty="0" smtClean="0">
                <a:latin typeface="Century Gothic" panose="020B0502020202020204" pitchFamily="34" charset="0"/>
              </a:rPr>
              <a:t>« Ecologie industrielle et économie circulaire »</a:t>
            </a:r>
          </a:p>
        </p:txBody>
      </p:sp>
      <p:sp>
        <p:nvSpPr>
          <p:cNvPr id="3077" name="Zone de texte 2"/>
          <p:cNvSpPr txBox="1">
            <a:spLocks noChangeArrowheads="1"/>
          </p:cNvSpPr>
          <p:nvPr/>
        </p:nvSpPr>
        <p:spPr bwMode="auto">
          <a:xfrm>
            <a:off x="447675" y="2003425"/>
            <a:ext cx="1571625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Porté</a:t>
            </a:r>
            <a:r>
              <a:rPr lang="en-US" altLang="fr-FR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par</a:t>
            </a:r>
            <a:endParaRPr lang="fr-FR" altLang="fr-FR" sz="11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8" name="Imag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7" y="4787949"/>
            <a:ext cx="1158246" cy="15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17" descr="LOGO GE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5255635"/>
            <a:ext cx="1546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9" y="5483838"/>
            <a:ext cx="21653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Zone de texte 2"/>
          <p:cNvSpPr txBox="1">
            <a:spLocks noChangeArrowheads="1"/>
          </p:cNvSpPr>
          <p:nvPr/>
        </p:nvSpPr>
        <p:spPr bwMode="auto">
          <a:xfrm>
            <a:off x="447674" y="4154958"/>
            <a:ext cx="1571625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Partenaires</a:t>
            </a:r>
            <a:endParaRPr lang="fr-FR" altLang="fr-FR" sz="11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84" name="Imag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4896984"/>
            <a:ext cx="13954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73" y="1780899"/>
            <a:ext cx="3242659" cy="23589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36" y="-9163"/>
            <a:ext cx="1458107" cy="10607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2003425"/>
            <a:ext cx="1199281" cy="12638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4" y="3769545"/>
            <a:ext cx="1658112" cy="7406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03" y="6732165"/>
            <a:ext cx="7050038" cy="6065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Le phasage du projet</a:t>
            </a:r>
          </a:p>
        </p:txBody>
      </p:sp>
      <p:graphicFrame>
        <p:nvGraphicFramePr>
          <p:cNvPr id="2048" name="Diagramme 2047"/>
          <p:cNvGraphicFramePr/>
          <p:nvPr>
            <p:extLst>
              <p:ext uri="{D42A27DB-BD31-4B8C-83A1-F6EECF244321}">
                <p14:modId xmlns:p14="http://schemas.microsoft.com/office/powerpoint/2010/main" val="2397799552"/>
              </p:ext>
            </p:extLst>
          </p:nvPr>
        </p:nvGraphicFramePr>
        <p:xfrm>
          <a:off x="719831" y="1763613"/>
          <a:ext cx="9360793" cy="548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 rot="16200000">
            <a:off x="-1116371" y="459312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Communication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H="1" flipV="1">
            <a:off x="584451" y="2339677"/>
            <a:ext cx="1" cy="136815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>
            <a:off x="575817" y="6595951"/>
            <a:ext cx="8635" cy="4818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47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91356" y="32345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Proposition d’organisation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5856" y="1835621"/>
            <a:ext cx="873542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Conception du diagnostic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59792" y="1763613"/>
            <a:ext cx="504056" cy="50405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1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5856" y="2411685"/>
            <a:ext cx="87419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Constitution d’un Comité de Pilotage : </a:t>
            </a:r>
          </a:p>
          <a:p>
            <a:endParaRPr lang="fr-FR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 partenaires du territoires :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ADEME, REGION, Les </a:t>
            </a: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départements,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CCI, CMA, Chambre d’Agriculture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Constitution d’une charte de fonctionnement partagée par les partenaires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 groupe se réunira une fois par trimestre tout au long du projet ou sur sollicitation de celui-ci.</a:t>
            </a:r>
          </a:p>
          <a:p>
            <a:endParaRPr lang="fr-F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90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91356" y="32345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Proposition d’organisation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5856" y="1835621"/>
            <a:ext cx="873542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Conception du diagnostic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59792" y="1763613"/>
            <a:ext cx="504056" cy="50405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1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5856" y="2411685"/>
            <a:ext cx="8741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Constitution d’un Groupe de travail</a:t>
            </a:r>
          </a:p>
          <a:p>
            <a:endParaRPr lang="fr-FR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Le groupe de travail aura pour mission de définir les objectifs du diagnostic et la méthodologie de réalisation de ce diagnostic</a:t>
            </a: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Ce groupe de travail </a:t>
            </a: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précisera les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objectifs du diagnostic notamment : </a:t>
            </a:r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Qualification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 l’échantillonnage d’entreprises, Evaluation des besoins pour le réaliser : Ressources humaines, Qualification des diagnostiqueurs, Compétences requises…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groupe de travail </a:t>
            </a: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définira les indicateurs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nécessaires à l’évaluation du projet.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groupe de travail sera constitué de 3 commissions de travail : </a:t>
            </a:r>
          </a:p>
          <a:p>
            <a:pPr lvl="0"/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Une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commission en charge de réaliser un </a:t>
            </a:r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benchmarking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des démarches territoriales de développement intégré et des différents diagnostics ayant ce même objet.</a:t>
            </a:r>
          </a:p>
          <a:p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Une commission en charge de réaliser une 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étude sociologique et démographique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du territoire couvert par le projet et la typologie des consommateurs, Les systèmes d’échanges existants en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BtoB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BtoA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et en BtoC…</a:t>
            </a:r>
          </a:p>
          <a:p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Une commission en charge de réaliser une 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étude économique du territoire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 : Les entreprises, leur production, les secteurs d’activités etc…..</a:t>
            </a:r>
          </a:p>
          <a:p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35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91356" y="32345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Proposition d’organisation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59792" y="1763613"/>
            <a:ext cx="504056" cy="50405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1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07864" y="1763613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Sensibilisation et communication</a:t>
            </a: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9793" y="2346995"/>
            <a:ext cx="4752528" cy="50030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Rencontres </a:t>
            </a:r>
            <a:r>
              <a:rPr lang="fr-FR" sz="1800" b="1" dirty="0" smtClean="0">
                <a:latin typeface="Century Gothic" panose="020B0502020202020204" pitchFamily="34" charset="0"/>
              </a:rPr>
              <a:t>découvertes des </a:t>
            </a:r>
            <a:r>
              <a:rPr lang="fr-FR" sz="1800" b="1" dirty="0">
                <a:latin typeface="Century Gothic" panose="020B0502020202020204" pitchFamily="34" charset="0"/>
              </a:rPr>
              <a:t>entreprises :</a:t>
            </a: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Le CBE en collaboration avec le </a:t>
            </a:r>
            <a:r>
              <a:rPr lang="fr-FR" sz="1400" b="1" dirty="0">
                <a:latin typeface="Century Gothic" panose="020B0502020202020204" pitchFamily="34" charset="0"/>
              </a:rPr>
              <a:t>GEPE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organisera </a:t>
            </a:r>
            <a:r>
              <a:rPr lang="fr-FR" sz="1400" b="1" dirty="0" smtClean="0">
                <a:latin typeface="Century Gothic" panose="020B0502020202020204" pitchFamily="34" charset="0"/>
              </a:rPr>
              <a:t>2 </a:t>
            </a:r>
            <a:r>
              <a:rPr lang="fr-FR" sz="1400" b="1" dirty="0">
                <a:latin typeface="Century Gothic" panose="020B0502020202020204" pitchFamily="34" charset="0"/>
              </a:rPr>
              <a:t>rencontres inter entreprises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Objectif : </a:t>
            </a:r>
          </a:p>
          <a:p>
            <a:pPr marL="228600" indent="-228600">
              <a:buClrTx/>
              <a:buSzPct val="110000"/>
              <a:buFont typeface="+mj-lt"/>
              <a:buAutoNum type="arabicPeriod"/>
            </a:pPr>
            <a:r>
              <a:rPr lang="fr-FR" sz="1400" dirty="0">
                <a:latin typeface="Century Gothic" panose="020B0502020202020204" pitchFamily="34" charset="0"/>
              </a:rPr>
              <a:t>Une meilleure connaissance </a:t>
            </a:r>
            <a:r>
              <a:rPr lang="fr-FR" sz="1400" dirty="0" smtClean="0">
                <a:latin typeface="Century Gothic" panose="020B0502020202020204" pitchFamily="34" charset="0"/>
              </a:rPr>
              <a:t>du </a:t>
            </a:r>
            <a:r>
              <a:rPr lang="fr-FR" sz="1400" dirty="0">
                <a:latin typeface="Century Gothic" panose="020B0502020202020204" pitchFamily="34" charset="0"/>
              </a:rPr>
              <a:t>tissu économique</a:t>
            </a:r>
          </a:p>
          <a:p>
            <a:pPr marL="228600" indent="-228600">
              <a:buClrTx/>
              <a:buSzPct val="110000"/>
              <a:buFont typeface="+mj-lt"/>
              <a:buAutoNum type="arabicPeriod"/>
            </a:pPr>
            <a:r>
              <a:rPr lang="fr-FR" sz="1400" dirty="0">
                <a:latin typeface="Century Gothic" panose="020B0502020202020204" pitchFamily="34" charset="0"/>
              </a:rPr>
              <a:t>Une meilleure connaissance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des entreprises existantes.</a:t>
            </a:r>
          </a:p>
          <a:p>
            <a:pPr>
              <a:buClrTx/>
              <a:buSzPct val="110000"/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En </a:t>
            </a:r>
            <a:r>
              <a:rPr lang="fr-FR" sz="1400" dirty="0">
                <a:latin typeface="Century Gothic" panose="020B0502020202020204" pitchFamily="34" charset="0"/>
              </a:rPr>
              <a:t>2 temps : 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dirty="0">
                <a:latin typeface="Century Gothic" panose="020B0502020202020204" pitchFamily="34" charset="0"/>
              </a:rPr>
              <a:t>1 présentation du territoire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dirty="0">
                <a:latin typeface="Century Gothic" panose="020B0502020202020204" pitchFamily="34" charset="0"/>
              </a:rPr>
              <a:t>Speed meeting des entreprises</a:t>
            </a: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Ces rencontres seront organisées de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octobre à décembre 2014.</a:t>
            </a: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Rencontres organisées sous </a:t>
            </a:r>
            <a:r>
              <a:rPr lang="fr-FR" sz="1400" dirty="0" smtClean="0">
                <a:latin typeface="Century Gothic" panose="020B0502020202020204" pitchFamily="34" charset="0"/>
              </a:rPr>
              <a:t>forme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de </a:t>
            </a:r>
            <a:r>
              <a:rPr lang="fr-FR" sz="1400" dirty="0">
                <a:latin typeface="Century Gothic" panose="020B0502020202020204" pitchFamily="34" charset="0"/>
              </a:rPr>
              <a:t>« Speed Meeting ».</a:t>
            </a: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Les jeudi soir de 19 à 21h.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b="1" dirty="0" smtClean="0">
                <a:latin typeface="Century Gothic" panose="020B0502020202020204" pitchFamily="34" charset="0"/>
              </a:rPr>
              <a:t>Jeudi </a:t>
            </a:r>
            <a:r>
              <a:rPr lang="fr-FR" sz="1400" b="1" dirty="0">
                <a:latin typeface="Century Gothic" panose="020B0502020202020204" pitchFamily="34" charset="0"/>
              </a:rPr>
              <a:t>13 </a:t>
            </a:r>
            <a:r>
              <a:rPr lang="fr-FR" sz="1400" b="1" dirty="0" smtClean="0">
                <a:latin typeface="Century Gothic" panose="020B0502020202020204" pitchFamily="34" charset="0"/>
              </a:rPr>
              <a:t>/</a:t>
            </a:r>
            <a:r>
              <a:rPr lang="fr-FR" sz="1400" b="1" dirty="0" smtClean="0">
                <a:latin typeface="Century Gothic" panose="020B0502020202020204" pitchFamily="34" charset="0"/>
              </a:rPr>
              <a:t>11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b="1" dirty="0" smtClean="0">
                <a:latin typeface="Century Gothic" panose="020B0502020202020204" pitchFamily="34" charset="0"/>
              </a:rPr>
              <a:t>Jeudi </a:t>
            </a:r>
            <a:r>
              <a:rPr lang="fr-FR" sz="1400" b="1" dirty="0">
                <a:latin typeface="Century Gothic" panose="020B0502020202020204" pitchFamily="34" charset="0"/>
              </a:rPr>
              <a:t>11 </a:t>
            </a:r>
            <a:r>
              <a:rPr lang="fr-FR" sz="1400" b="1" dirty="0" smtClean="0">
                <a:latin typeface="Century Gothic" panose="020B0502020202020204" pitchFamily="34" charset="0"/>
              </a:rPr>
              <a:t>/12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indent="-615950">
              <a:buClrTx/>
              <a:buNone/>
            </a:pPr>
            <a:endParaRPr lang="fr-FR" sz="1800" dirty="0"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6336" y="2346994"/>
            <a:ext cx="4630972" cy="517725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Actions de sensibilisation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Le </a:t>
            </a:r>
            <a:r>
              <a:rPr lang="fr-FR" sz="1400" dirty="0">
                <a:latin typeface="Century Gothic" panose="020B0502020202020204" pitchFamily="34" charset="0"/>
              </a:rPr>
              <a:t>CBE </a:t>
            </a:r>
            <a:r>
              <a:rPr lang="fr-FR" sz="1400" dirty="0" smtClean="0">
                <a:latin typeface="Century Gothic" panose="020B0502020202020204" pitchFamily="34" charset="0"/>
              </a:rPr>
              <a:t>organisera </a:t>
            </a:r>
            <a:r>
              <a:rPr lang="fr-FR" sz="1400" b="1" dirty="0" smtClean="0">
                <a:latin typeface="Century Gothic" panose="020B0502020202020204" pitchFamily="34" charset="0"/>
              </a:rPr>
              <a:t>2 rencontres </a:t>
            </a:r>
            <a:r>
              <a:rPr lang="fr-FR" sz="1400" dirty="0" smtClean="0">
                <a:latin typeface="Century Gothic" panose="020B0502020202020204" pitchFamily="34" charset="0"/>
              </a:rPr>
              <a:t>de </a:t>
            </a:r>
            <a:r>
              <a:rPr lang="fr-FR" sz="1400" b="1" dirty="0" smtClean="0">
                <a:latin typeface="Century Gothic" panose="020B0502020202020204" pitchFamily="34" charset="0"/>
              </a:rPr>
              <a:t>sensibilisation</a:t>
            </a:r>
            <a:br>
              <a:rPr lang="fr-FR" sz="1400" b="1" dirty="0" smtClean="0">
                <a:latin typeface="Century Gothic" panose="020B0502020202020204" pitchFamily="34" charset="0"/>
              </a:rPr>
            </a:br>
            <a:r>
              <a:rPr lang="fr-FR" sz="1400" b="1" dirty="0" smtClean="0">
                <a:latin typeface="Century Gothic" panose="020B0502020202020204" pitchFamily="34" charset="0"/>
              </a:rPr>
              <a:t>sur les nouvelles formes d’économie </a:t>
            </a:r>
            <a:r>
              <a:rPr lang="fr-FR" sz="1400" dirty="0" smtClean="0">
                <a:latin typeface="Century Gothic" panose="020B0502020202020204" pitchFamily="34" charset="0"/>
              </a:rPr>
              <a:t>: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Ces </a:t>
            </a:r>
            <a:r>
              <a:rPr lang="fr-FR" sz="1400" dirty="0">
                <a:latin typeface="Century Gothic" panose="020B0502020202020204" pitchFamily="34" charset="0"/>
              </a:rPr>
              <a:t>rencontres seront organisées de </a:t>
            </a:r>
            <a:r>
              <a:rPr lang="fr-FR" sz="1400" dirty="0" smtClean="0">
                <a:latin typeface="Century Gothic" panose="020B0502020202020204" pitchFamily="34" charset="0"/>
              </a:rPr>
              <a:t>octobre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à décembre2014</a:t>
            </a:r>
            <a:r>
              <a:rPr lang="fr-FR" sz="14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Rencontres organisées sous </a:t>
            </a:r>
            <a:r>
              <a:rPr lang="fr-FR" sz="1400" dirty="0" smtClean="0">
                <a:latin typeface="Century Gothic" panose="020B0502020202020204" pitchFamily="34" charset="0"/>
              </a:rPr>
              <a:t>forme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de </a:t>
            </a:r>
            <a:r>
              <a:rPr lang="fr-FR" sz="1400" dirty="0">
                <a:latin typeface="Century Gothic" panose="020B0502020202020204" pitchFamily="34" charset="0"/>
              </a:rPr>
              <a:t>« </a:t>
            </a:r>
            <a:r>
              <a:rPr lang="fr-FR" sz="1400" dirty="0" smtClean="0">
                <a:latin typeface="Century Gothic" panose="020B0502020202020204" pitchFamily="34" charset="0"/>
              </a:rPr>
              <a:t>Tables citoyennes » 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privilégiant la Sensibilisation par l’exemple et le 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témoignage d’entrepreneurs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Qu’elles sont les nouvelles formes d’économie :</a:t>
            </a:r>
            <a:endParaRPr lang="fr-FR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•	Economie circulaire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•	Economie de fonctionnalité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•	Economie collaborative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•	Economie Verte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Century Gothic" panose="020B0502020202020204" pitchFamily="34" charset="0"/>
              </a:rPr>
              <a:t>•	Economie positive…. 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Les </a:t>
            </a:r>
            <a:r>
              <a:rPr lang="fr-FR" sz="1400" dirty="0">
                <a:latin typeface="Century Gothic" panose="020B0502020202020204" pitchFamily="34" charset="0"/>
              </a:rPr>
              <a:t>jeudi soir de 19 à 21h.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b="1" dirty="0">
                <a:latin typeface="Century Gothic" panose="020B0502020202020204" pitchFamily="34" charset="0"/>
              </a:rPr>
              <a:t>Jeudi </a:t>
            </a:r>
            <a:r>
              <a:rPr lang="fr-FR" sz="1400" b="1" dirty="0" smtClean="0">
                <a:latin typeface="Century Gothic" panose="020B0502020202020204" pitchFamily="34" charset="0"/>
              </a:rPr>
              <a:t>30 octobre (pour le monde de l’ESS)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400" b="1" dirty="0">
                <a:latin typeface="Century Gothic" panose="020B0502020202020204" pitchFamily="34" charset="0"/>
              </a:rPr>
              <a:t>Jeudi </a:t>
            </a:r>
            <a:r>
              <a:rPr lang="fr-FR" sz="1400" b="1" dirty="0" smtClean="0">
                <a:latin typeface="Century Gothic" panose="020B0502020202020204" pitchFamily="34" charset="0"/>
              </a:rPr>
              <a:t>27 novembre (pour les entreprises)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indent="-615950">
              <a:buClrTx/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Retour d’expériences existantes  et retour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d’expérience </a:t>
            </a:r>
            <a:r>
              <a:rPr lang="fr-FR" sz="1400" dirty="0">
                <a:latin typeface="Century Gothic" panose="020B0502020202020204" pitchFamily="34" charset="0"/>
              </a:rPr>
              <a:t>d’entreprise </a:t>
            </a:r>
            <a:r>
              <a:rPr lang="fr-FR" sz="1400" dirty="0" smtClean="0">
                <a:latin typeface="Century Gothic" panose="020B0502020202020204" pitchFamily="34" charset="0"/>
              </a:rPr>
              <a:t>du </a:t>
            </a:r>
            <a:r>
              <a:rPr lang="fr-FR" sz="1400" dirty="0">
                <a:latin typeface="Century Gothic" panose="020B0502020202020204" pitchFamily="34" charset="0"/>
              </a:rPr>
              <a:t>territoire </a:t>
            </a:r>
          </a:p>
          <a:p>
            <a:pPr indent="-615950">
              <a:buClrTx/>
              <a:buNone/>
            </a:pPr>
            <a:endParaRPr lang="fr-F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8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91356" y="32345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Proposition d’organisation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6008" y="3275781"/>
            <a:ext cx="87354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ClrTx/>
              <a:buSzPct val="110000"/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1 - Etude </a:t>
            </a:r>
            <a:r>
              <a:rPr lang="fr-FR" sz="1600" b="1" dirty="0">
                <a:latin typeface="Century Gothic" panose="020B0502020202020204" pitchFamily="34" charset="0"/>
              </a:rPr>
              <a:t>du territoire :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600" dirty="0">
                <a:latin typeface="Century Gothic" panose="020B0502020202020204" pitchFamily="34" charset="0"/>
              </a:rPr>
              <a:t>Les entreprises, leur production, </a:t>
            </a:r>
            <a:r>
              <a:rPr lang="fr-FR" sz="1600" dirty="0" smtClean="0">
                <a:latin typeface="Century Gothic" panose="020B0502020202020204" pitchFamily="34" charset="0"/>
              </a:rPr>
              <a:t>leurs </a:t>
            </a:r>
            <a:r>
              <a:rPr lang="fr-FR" sz="1600" dirty="0">
                <a:latin typeface="Century Gothic" panose="020B0502020202020204" pitchFamily="34" charset="0"/>
              </a:rPr>
              <a:t>besoins de </a:t>
            </a:r>
            <a:r>
              <a:rPr lang="fr-FR" sz="1600" dirty="0" smtClean="0">
                <a:latin typeface="Century Gothic" panose="020B0502020202020204" pitchFamily="34" charset="0"/>
              </a:rPr>
              <a:t>ressources et </a:t>
            </a:r>
            <a:r>
              <a:rPr lang="fr-FR" sz="1600" dirty="0">
                <a:latin typeface="Century Gothic" panose="020B0502020202020204" pitchFamily="34" charset="0"/>
              </a:rPr>
              <a:t>leurs rejets.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600" dirty="0">
                <a:latin typeface="Century Gothic" panose="020B0502020202020204" pitchFamily="34" charset="0"/>
              </a:rPr>
              <a:t>La typologie des consommateurs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600" dirty="0">
                <a:latin typeface="Century Gothic" panose="020B0502020202020204" pitchFamily="34" charset="0"/>
              </a:rPr>
              <a:t>Les systèmes </a:t>
            </a:r>
            <a:r>
              <a:rPr lang="fr-FR" sz="1600" dirty="0" smtClean="0">
                <a:latin typeface="Century Gothic" panose="020B0502020202020204" pitchFamily="34" charset="0"/>
              </a:rPr>
              <a:t>d’échanges </a:t>
            </a:r>
            <a:r>
              <a:rPr lang="fr-FR" sz="1600" dirty="0">
                <a:latin typeface="Century Gothic" panose="020B0502020202020204" pitchFamily="34" charset="0"/>
              </a:rPr>
              <a:t>existants en </a:t>
            </a:r>
            <a:r>
              <a:rPr lang="fr-FR" sz="1600" dirty="0" err="1">
                <a:latin typeface="Century Gothic" panose="020B0502020202020204" pitchFamily="34" charset="0"/>
              </a:rPr>
              <a:t>BtoB</a:t>
            </a:r>
            <a:r>
              <a:rPr lang="fr-FR" sz="1600" dirty="0">
                <a:latin typeface="Century Gothic" panose="020B0502020202020204" pitchFamily="34" charset="0"/>
              </a:rPr>
              <a:t>, </a:t>
            </a:r>
            <a:r>
              <a:rPr lang="fr-FR" sz="1600" dirty="0" err="1">
                <a:latin typeface="Century Gothic" panose="020B0502020202020204" pitchFamily="34" charset="0"/>
              </a:rPr>
              <a:t>BtoA</a:t>
            </a:r>
            <a:r>
              <a:rPr lang="fr-FR" sz="1600" dirty="0">
                <a:latin typeface="Century Gothic" panose="020B0502020202020204" pitchFamily="34" charset="0"/>
              </a:rPr>
              <a:t> et en BtoC…</a:t>
            </a:r>
          </a:p>
          <a:p>
            <a:pPr marL="127000">
              <a:buClrTx/>
              <a:buNone/>
            </a:pPr>
            <a:endParaRPr lang="fr-FR" sz="1600" dirty="0">
              <a:latin typeface="Century Gothic" panose="020B0502020202020204" pitchFamily="34" charset="0"/>
            </a:endParaRPr>
          </a:p>
          <a:p>
            <a:pPr>
              <a:buClrTx/>
              <a:buSzPct val="110000"/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2 - Réalisation </a:t>
            </a:r>
            <a:r>
              <a:rPr lang="fr-FR" sz="1600" b="1" dirty="0">
                <a:latin typeface="Century Gothic" panose="020B0502020202020204" pitchFamily="34" charset="0"/>
              </a:rPr>
              <a:t>du diagnostic à partir de ressources documentaires croisées et de Rencontres :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600" dirty="0" smtClean="0">
                <a:latin typeface="Century Gothic" panose="020B0502020202020204" pitchFamily="34" charset="0"/>
              </a:rPr>
              <a:t>Réaliser </a:t>
            </a:r>
            <a:r>
              <a:rPr lang="fr-FR" sz="1600" dirty="0">
                <a:latin typeface="Century Gothic" panose="020B0502020202020204" pitchFamily="34" charset="0"/>
              </a:rPr>
              <a:t>50 diagnostics d’entreprises en rendez-vous individuel</a:t>
            </a: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r>
              <a:rPr lang="fr-FR" sz="1600" dirty="0" smtClean="0">
                <a:latin typeface="Century Gothic" panose="020B0502020202020204" pitchFamily="34" charset="0"/>
              </a:rPr>
              <a:t>Réaliser </a:t>
            </a:r>
            <a:r>
              <a:rPr lang="fr-FR" sz="1600" dirty="0">
                <a:latin typeface="Century Gothic" panose="020B0502020202020204" pitchFamily="34" charset="0"/>
              </a:rPr>
              <a:t>300 diagnostics d’entreprises par téléphone, par contact mail </a:t>
            </a:r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600" dirty="0">
                <a:latin typeface="Century Gothic" panose="020B0502020202020204" pitchFamily="34" charset="0"/>
              </a:rPr>
              <a:t>ou par courriers</a:t>
            </a:r>
          </a:p>
          <a:p>
            <a:pPr>
              <a:buNone/>
            </a:pPr>
            <a:endParaRPr lang="fr-FR" sz="16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6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59792" y="1763613"/>
            <a:ext cx="504056" cy="50405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07864" y="1763613"/>
            <a:ext cx="78293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Etude et diagnostic des composantes du territoire : </a:t>
            </a:r>
            <a:r>
              <a:rPr 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janvier à mai 2015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2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91356" y="32345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Proposition d’organisation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5856" y="1763613"/>
            <a:ext cx="87354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Etude et diagnostic des composantes du territoire : </a:t>
            </a:r>
            <a:r>
              <a:rPr lang="fr-FR" sz="1600" dirty="0" smtClean="0">
                <a:latin typeface="Century Gothic" panose="020B0502020202020204" pitchFamily="34" charset="0"/>
              </a:rPr>
              <a:t>De Janvier à mai 2015</a:t>
            </a:r>
            <a:endParaRPr lang="fr-FR" sz="18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359792" y="1763613"/>
            <a:ext cx="504056" cy="50405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35856" y="2771725"/>
            <a:ext cx="8928992" cy="338437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Restitution des résultats et des constats :</a:t>
            </a:r>
          </a:p>
          <a:p>
            <a:pPr>
              <a:buNone/>
            </a:pPr>
            <a:endParaRPr lang="fr-FR" sz="1400" b="1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Le CBE organisera 2 </a:t>
            </a:r>
            <a:r>
              <a:rPr lang="fr-FR" sz="1400" dirty="0" smtClean="0">
                <a:latin typeface="Century Gothic" panose="020B0502020202020204" pitchFamily="34" charset="0"/>
              </a:rPr>
              <a:t>rencontres de restitution afin de </a:t>
            </a:r>
            <a:r>
              <a:rPr lang="fr-FR" sz="1400" b="1" u="sng" dirty="0" smtClean="0">
                <a:latin typeface="Century Gothic" panose="020B0502020202020204" pitchFamily="34" charset="0"/>
              </a:rPr>
              <a:t>partager</a:t>
            </a:r>
            <a:r>
              <a:rPr lang="fr-FR" sz="1400" dirty="0" smtClean="0">
                <a:latin typeface="Century Gothic" panose="020B0502020202020204" pitchFamily="34" charset="0"/>
              </a:rPr>
              <a:t> l’analyse des résultats </a:t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et constats du diagnostic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Ces deux rencontres permettront d’enrichir le diagnostic et d’organiser des ateliers 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de travail afin d’identifier une stratégie d’action et de prioriser les premières actions envisageables.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Ce premier livrable sera proposé au comité de pilotage.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b="1" dirty="0" smtClean="0">
                <a:latin typeface="Century Gothic" panose="020B0502020202020204" pitchFamily="34" charset="0"/>
              </a:rPr>
              <a:t>Ces </a:t>
            </a:r>
            <a:r>
              <a:rPr lang="fr-FR" sz="1400" b="1" dirty="0">
                <a:latin typeface="Century Gothic" panose="020B0502020202020204" pitchFamily="34" charset="0"/>
              </a:rPr>
              <a:t>rencontres seront organisées </a:t>
            </a:r>
            <a:r>
              <a:rPr lang="fr-FR" sz="1400" b="1" dirty="0" smtClean="0">
                <a:latin typeface="Century Gothic" panose="020B0502020202020204" pitchFamily="34" charset="0"/>
              </a:rPr>
              <a:t>de janvier à mai 2015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endParaRPr lang="fr-FR" sz="1200" dirty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 smtClean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4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La nature du projet et ses étapes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51880" y="1771549"/>
            <a:ext cx="7763026" cy="26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Dégager les priorités et les possibilités de valorisation de l’existant.</a:t>
            </a:r>
          </a:p>
          <a:p>
            <a:pP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Mise en œuvre d’actions pilotes issues des différents échanges </a:t>
            </a:r>
            <a:br>
              <a:rPr lang="fr-FR" sz="1800" b="1" dirty="0" smtClean="0">
                <a:latin typeface="Century Gothic" panose="020B0502020202020204" pitchFamily="34" charset="0"/>
              </a:rPr>
            </a:br>
            <a:r>
              <a:rPr lang="fr-FR" sz="1800" b="1" dirty="0" smtClean="0">
                <a:latin typeface="Century Gothic" panose="020B0502020202020204" pitchFamily="34" charset="0"/>
              </a:rPr>
              <a:t>et concertations menées préalablement.</a:t>
            </a:r>
          </a:p>
          <a:p>
            <a:pP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719138" lvl="1" indent="-277813"/>
            <a:r>
              <a:rPr lang="fr-FR" sz="1600" dirty="0" smtClean="0">
                <a:latin typeface="Century Gothic" panose="020B0502020202020204" pitchFamily="34" charset="0"/>
              </a:rPr>
              <a:t>Nouveaux « circuits courts » inter </a:t>
            </a:r>
            <a:r>
              <a:rPr lang="fr-FR" sz="1600" dirty="0">
                <a:latin typeface="Century Gothic" panose="020B0502020202020204" pitchFamily="34" charset="0"/>
              </a:rPr>
              <a:t>entreprises</a:t>
            </a:r>
            <a:r>
              <a:rPr lang="fr-FR" sz="1600" dirty="0" smtClean="0">
                <a:latin typeface="Century Gothic" panose="020B0502020202020204" pitchFamily="34" charset="0"/>
              </a:rPr>
              <a:t>…</a:t>
            </a:r>
          </a:p>
          <a:p>
            <a:pPr marL="719138" lvl="1" indent="-277813"/>
            <a:r>
              <a:rPr lang="fr-FR" sz="1600" dirty="0" smtClean="0">
                <a:latin typeface="Century Gothic" panose="020B0502020202020204" pitchFamily="34" charset="0"/>
              </a:rPr>
              <a:t>Nouvelles </a:t>
            </a:r>
            <a:r>
              <a:rPr lang="fr-FR" sz="1600" dirty="0">
                <a:latin typeface="Century Gothic" panose="020B0502020202020204" pitchFamily="34" charset="0"/>
              </a:rPr>
              <a:t>formes d’économies : Ecologie industrielle, etc….</a:t>
            </a:r>
          </a:p>
          <a:p>
            <a:pPr marL="719138" lvl="1" indent="-277813"/>
            <a:r>
              <a:rPr lang="fr-FR" sz="1600" dirty="0" smtClean="0">
                <a:latin typeface="Century Gothic" panose="020B0502020202020204" pitchFamily="34" charset="0"/>
              </a:rPr>
              <a:t>Nouvelles formes de « valeurs »…</a:t>
            </a:r>
          </a:p>
          <a:p>
            <a:pPr marL="719138" lvl="1" indent="-277813"/>
            <a:endParaRPr lang="fr-FR" sz="1600" dirty="0">
              <a:latin typeface="Century Gothic" panose="020B0502020202020204" pitchFamily="34" charset="0"/>
            </a:endParaRPr>
          </a:p>
          <a:p>
            <a:pPr marL="441325" lvl="1" indent="0" algn="ctr"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De </a:t>
            </a:r>
            <a:r>
              <a:rPr lang="fr-FR" sz="1800" b="1" dirty="0" smtClean="0">
                <a:latin typeface="Century Gothic" panose="020B0502020202020204" pitchFamily="34" charset="0"/>
              </a:rPr>
              <a:t>mi 2015 à fin 2015</a:t>
            </a:r>
            <a:endParaRPr lang="fr-FR" sz="1800" b="1" dirty="0"/>
          </a:p>
          <a:p>
            <a:pPr marL="719138" lvl="1" indent="-277813"/>
            <a:endParaRPr lang="fr-FR" sz="18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31800" y="1771550"/>
            <a:ext cx="504056" cy="504056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3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868" y="5398590"/>
            <a:ext cx="7979050" cy="158417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Co-construction de la méthodologie d’action pour un accompagnement de projet</a:t>
            </a:r>
          </a:p>
          <a:p>
            <a:pPr>
              <a:buNone/>
            </a:pPr>
            <a:endParaRPr lang="fr-FR" sz="14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Les modalités d’interventions seront définies en fonction des conclusions de la phase 1 et 2.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endParaRPr lang="fr-FR" sz="14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endParaRPr lang="fr-FR" sz="1200" dirty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 smtClean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9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La nature du projet et ses étapes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7904" y="1763613"/>
            <a:ext cx="776302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Mise en œuvre du plan d’actions et des outils et Expérimentations</a:t>
            </a:r>
          </a:p>
          <a:p>
            <a:pPr>
              <a:buNone/>
            </a:pPr>
            <a:endParaRPr lang="fr-FR" sz="1800" b="1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Début des expérimentations </a:t>
            </a:r>
            <a:r>
              <a:rPr lang="fr-FR" sz="1600" b="1" dirty="0" smtClean="0">
                <a:latin typeface="Century Gothic" panose="020B0502020202020204" pitchFamily="34" charset="0"/>
              </a:rPr>
              <a:t>début 2016 à fin 2017</a:t>
            </a:r>
            <a:endParaRPr lang="fr-FR" sz="1600" b="1" dirty="0"/>
          </a:p>
          <a:p>
            <a:pPr marL="719138" lvl="1" indent="-277813"/>
            <a:endParaRPr lang="fr-FR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431800" y="1755526"/>
            <a:ext cx="504056" cy="50405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5296" y="3779837"/>
            <a:ext cx="8640960" cy="23042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Démarrage des expériences pilotes afin de mettre en action les pistes de réflexion :</a:t>
            </a:r>
          </a:p>
          <a:p>
            <a:pPr>
              <a:buNone/>
            </a:pPr>
            <a:endParaRPr lang="fr-FR" sz="1400" u="sng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b="1" u="sng" dirty="0" smtClean="0">
                <a:latin typeface="Century Gothic" panose="020B0502020202020204" pitchFamily="34" charset="0"/>
              </a:rPr>
              <a:t>EXPERIMENTATION 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	Expérimentation de nouveaux modèles économiques sur les zones d’activités du territoire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b="1" u="sng" dirty="0" smtClean="0">
                <a:latin typeface="Century Gothic" panose="020B0502020202020204" pitchFamily="34" charset="0"/>
              </a:rPr>
              <a:t>APPLICATION : 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Application et mesure des résultats des expérimentations</a:t>
            </a:r>
          </a:p>
          <a:p>
            <a:pP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endParaRPr lang="fr-FR" sz="1200" dirty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 smtClean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6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La nature du projet et ses étapes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7904" y="1763613"/>
            <a:ext cx="77630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Evaluation, Communication et </a:t>
            </a:r>
            <a:r>
              <a:rPr lang="fr-FR" sz="1800" b="1" dirty="0" smtClean="0">
                <a:latin typeface="Century Gothic" panose="020B0502020202020204" pitchFamily="34" charset="0"/>
              </a:rPr>
              <a:t>essaimage</a:t>
            </a:r>
            <a:endParaRPr lang="fr-FR" sz="1800" b="1" dirty="0">
              <a:latin typeface="Century Gothic" panose="020B0502020202020204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31800" y="1763613"/>
            <a:ext cx="504056" cy="504056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24" y="3275781"/>
            <a:ext cx="8640960" cy="316835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r>
              <a:rPr lang="fr-FR" sz="1400" b="1" u="sng" dirty="0" smtClean="0">
                <a:latin typeface="Century Gothic" panose="020B0502020202020204" pitchFamily="34" charset="0"/>
              </a:rPr>
              <a:t>EVALUATION :</a:t>
            </a:r>
          </a:p>
          <a:p>
            <a:pPr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Mesure des résultats des expérimentations</a:t>
            </a:r>
          </a:p>
          <a:p>
            <a:pPr>
              <a:buNone/>
            </a:pPr>
            <a:endParaRPr lang="fr-FR" sz="14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b="1" u="sng" dirty="0">
                <a:latin typeface="Century Gothic" panose="020B0502020202020204" pitchFamily="34" charset="0"/>
              </a:rPr>
              <a:t>COMMUNICATION : </a:t>
            </a: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Communication des résultats aux différentes </a:t>
            </a:r>
            <a:r>
              <a:rPr lang="fr-FR" sz="1400" dirty="0" smtClean="0">
                <a:latin typeface="Century Gothic" panose="020B0502020202020204" pitchFamily="34" charset="0"/>
              </a:rPr>
              <a:t>parties-prenantes.</a:t>
            </a:r>
            <a:endParaRPr lang="fr-FR" sz="14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400" dirty="0">
                <a:latin typeface="Century Gothic" panose="020B0502020202020204" pitchFamily="34" charset="0"/>
              </a:rPr>
              <a:t>Communication sur les bassins de vie du Parc de modèles économiques</a:t>
            </a:r>
          </a:p>
          <a:p>
            <a:pPr>
              <a:buNone/>
            </a:pPr>
            <a:endParaRPr lang="fr-FR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fr-FR" sz="1400" b="1" u="sng" dirty="0">
                <a:latin typeface="Century Gothic" panose="020B0502020202020204" pitchFamily="34" charset="0"/>
              </a:rPr>
              <a:t>ESSAIMAGE</a:t>
            </a:r>
          </a:p>
          <a:p>
            <a:pPr lvl="0">
              <a:buNone/>
            </a:pPr>
            <a:r>
              <a:rPr lang="fr-FR" sz="1400" dirty="0">
                <a:latin typeface="Century Gothic" panose="020B0502020202020204" pitchFamily="34" charset="0"/>
              </a:rPr>
              <a:t>M</a:t>
            </a:r>
            <a:r>
              <a:rPr lang="fr-FR" sz="1400" dirty="0" smtClean="0">
                <a:latin typeface="Century Gothic" panose="020B0502020202020204" pitchFamily="34" charset="0"/>
              </a:rPr>
              <a:t>odélisation d’une </a:t>
            </a:r>
            <a:r>
              <a:rPr lang="fr-FR" sz="1400" dirty="0">
                <a:latin typeface="Century Gothic" panose="020B0502020202020204" pitchFamily="34" charset="0"/>
              </a:rPr>
              <a:t>méthodologie</a:t>
            </a:r>
          </a:p>
          <a:p>
            <a:pPr lvl="0">
              <a:buNone/>
            </a:pPr>
            <a:r>
              <a:rPr lang="fr-FR" sz="1400" dirty="0">
                <a:latin typeface="Century Gothic" panose="020B0502020202020204" pitchFamily="34" charset="0"/>
              </a:rPr>
              <a:t>D</a:t>
            </a:r>
            <a:r>
              <a:rPr lang="fr-FR" sz="1400" dirty="0" smtClean="0">
                <a:latin typeface="Century Gothic" panose="020B0502020202020204" pitchFamily="34" charset="0"/>
              </a:rPr>
              <a:t>iffusion </a:t>
            </a:r>
            <a:r>
              <a:rPr lang="fr-FR" sz="1400" dirty="0">
                <a:latin typeface="Century Gothic" panose="020B0502020202020204" pitchFamily="34" charset="0"/>
              </a:rPr>
              <a:t>aux autres territoires</a:t>
            </a:r>
          </a:p>
          <a:p>
            <a:pPr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55600" lvl="1" indent="-228600">
              <a:spcBef>
                <a:spcPts val="600"/>
              </a:spcBef>
              <a:buClrTx/>
              <a:buSzPct val="70000"/>
              <a:buFont typeface="Wingdings" pitchFamily="2" charset="2"/>
              <a:buChar char=""/>
            </a:pPr>
            <a:endParaRPr lang="fr-FR" sz="1200" dirty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 smtClean="0">
              <a:latin typeface="Century Gothic" panose="020B0502020202020204" pitchFamily="34" charset="0"/>
            </a:endParaRPr>
          </a:p>
          <a:p>
            <a:pPr marL="228600" indent="-228600">
              <a:buClrTx/>
            </a:pPr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24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Les réseaux mobilisables: </a:t>
            </a:r>
            <a:endParaRPr lang="fr-FR" altLang="fr-FR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03808" y="1763613"/>
            <a:ext cx="5779329" cy="525393"/>
            <a:chOff x="99781" y="66893"/>
            <a:chExt cx="5779329" cy="525393"/>
          </a:xfrm>
        </p:grpSpPr>
        <p:sp>
          <p:nvSpPr>
            <p:cNvPr id="10" name="Rectangle 9"/>
            <p:cNvSpPr/>
            <p:nvPr/>
          </p:nvSpPr>
          <p:spPr>
            <a:xfrm>
              <a:off x="99781" y="66893"/>
              <a:ext cx="5779329" cy="525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99781" y="66893"/>
              <a:ext cx="5779329" cy="52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/>
                <a:t>Créo Vaucluse 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réseau d’acteurs de la création d’activité en Vaucluse (30 membres)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03808" y="2396031"/>
            <a:ext cx="8784976" cy="856196"/>
            <a:chOff x="99781" y="699311"/>
            <a:chExt cx="5854460" cy="856196"/>
          </a:xfrm>
        </p:grpSpPr>
        <p:sp>
          <p:nvSpPr>
            <p:cNvPr id="8" name="Rectangle 7"/>
            <p:cNvSpPr/>
            <p:nvPr/>
          </p:nvSpPr>
          <p:spPr>
            <a:xfrm>
              <a:off x="99781" y="699311"/>
              <a:ext cx="5854460" cy="856196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9781" y="699311"/>
              <a:ext cx="5854460" cy="856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 Chambres Consulaires : CCI, CMA, C.Agriculture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 CBEs du Vaucluse, Plateformes d’Initiatives, Boutique de gestion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 Couveuses, Pépinières, Coopératives d’Activités, Portage salarial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 Fédérations d’entreprises, Groupements d'Employeurs  et Economiques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03807" y="3445132"/>
            <a:ext cx="5779329" cy="525393"/>
            <a:chOff x="99781" y="1822056"/>
            <a:chExt cx="5779329" cy="525393"/>
          </a:xfrm>
        </p:grpSpPr>
        <p:sp>
          <p:nvSpPr>
            <p:cNvPr id="16" name="Rectangle 15"/>
            <p:cNvSpPr/>
            <p:nvPr/>
          </p:nvSpPr>
          <p:spPr>
            <a:xfrm>
              <a:off x="99781" y="1822056"/>
              <a:ext cx="5779329" cy="525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99781" y="1822056"/>
              <a:ext cx="5779329" cy="52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 dirty="0" err="1"/>
                <a:t>PromESS</a:t>
              </a:r>
              <a:r>
                <a:rPr lang="fr-FR" sz="1100" b="1" kern="1200" dirty="0"/>
                <a:t> 84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/>
                <a:t>réseau départemental des acteurs de l'ESS - antenne de la CRESS PACA (25 membres)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03808" y="4237220"/>
            <a:ext cx="8784976" cy="1094382"/>
            <a:chOff x="152823" y="2515190"/>
            <a:chExt cx="5854460" cy="1094382"/>
          </a:xfrm>
        </p:grpSpPr>
        <p:sp>
          <p:nvSpPr>
            <p:cNvPr id="14" name="Rectangle 13"/>
            <p:cNvSpPr/>
            <p:nvPr/>
          </p:nvSpPr>
          <p:spPr>
            <a:xfrm>
              <a:off x="152823" y="2515190"/>
              <a:ext cx="5854460" cy="1094382"/>
            </a:xfrm>
            <a:prstGeom prst="rect">
              <a:avLst/>
            </a:prstGeom>
          </p:spPr>
          <p:style>
            <a:lnRef idx="2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52823" y="2515190"/>
              <a:ext cx="5854460" cy="1094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Structures d'accompagnement et de développement : CBE du Vaucluse, Boutique de Gestion, Plateformes d'Initiative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fédération et groupements : foyers ruraux, centres sociaux, réseau Cocagne, 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Aprova84, CIE84, APEAS, URSCOP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Université 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/>
                <a:t>...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03806" y="5364016"/>
            <a:ext cx="5779329" cy="406709"/>
            <a:chOff x="99781" y="5836520"/>
            <a:chExt cx="5779329" cy="813419"/>
          </a:xfrm>
        </p:grpSpPr>
        <p:sp>
          <p:nvSpPr>
            <p:cNvPr id="34" name="Rectangle 33"/>
            <p:cNvSpPr/>
            <p:nvPr/>
          </p:nvSpPr>
          <p:spPr>
            <a:xfrm>
              <a:off x="99781" y="5836520"/>
              <a:ext cx="5779329" cy="525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99781" y="6124546"/>
              <a:ext cx="5779329" cy="52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 dirty="0"/>
                <a:t>Réseaux et groupements professionnels 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03806" y="5796061"/>
            <a:ext cx="8784978" cy="1944216"/>
            <a:chOff x="99781" y="6517427"/>
            <a:chExt cx="5854460" cy="1623349"/>
          </a:xfrm>
        </p:grpSpPr>
        <p:sp>
          <p:nvSpPr>
            <p:cNvPr id="32" name="Rectangle 31"/>
            <p:cNvSpPr/>
            <p:nvPr/>
          </p:nvSpPr>
          <p:spPr>
            <a:xfrm>
              <a:off x="99781" y="6517427"/>
              <a:ext cx="5854460" cy="1244105"/>
            </a:xfrm>
            <a:prstGeom prst="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99781" y="6517427"/>
              <a:ext cx="5854460" cy="1623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/>
                <a:t>Sud Luberon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kern="1200" dirty="0"/>
                <a:t>  GEPE (120 entreprises)  UEPL (100), Association des créateurs Synergie Entreprendre (25)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kern="1200" dirty="0"/>
                <a:t> Association des entreprises du REVOL - La Tour d’Aigues (10)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kern="1200" dirty="0"/>
                <a:t> Association de commerçants Les </a:t>
              </a:r>
              <a:r>
                <a:rPr lang="fr-FR" sz="1000" kern="1200" dirty="0" smtClean="0"/>
                <a:t>Vitrines </a:t>
              </a:r>
              <a:r>
                <a:rPr lang="fr-FR" sz="1000" kern="1200" dirty="0"/>
                <a:t>de Pertuis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/>
                <a:t> </a:t>
              </a:r>
              <a:endParaRPr lang="fr-FR" sz="1000" b="1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/>
                <a:t>Réseaux </a:t>
              </a:r>
              <a:r>
                <a:rPr lang="fr-FR" sz="1000" b="1" kern="1200" dirty="0"/>
                <a:t>des </a:t>
              </a:r>
              <a:r>
                <a:rPr lang="fr-FR" sz="1000" b="1" kern="1200" dirty="0" smtClean="0"/>
                <a:t>partenaires sur autres territoires:</a:t>
              </a:r>
              <a:endParaRPr lang="fr-FR" sz="1000" b="1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kern="1200" dirty="0"/>
                <a:t>	Cavaillon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kern="1200" dirty="0"/>
                <a:t>	Apt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57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75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Century Gothic" pitchFamily="34" charset="0"/>
              </a:rPr>
              <a:t>P</a:t>
            </a:r>
            <a:r>
              <a:rPr lang="fr-FR" sz="4000" dirty="0" smtClean="0">
                <a:latin typeface="Century Gothic" pitchFamily="34" charset="0"/>
              </a:rPr>
              <a:t>résentation du projet</a:t>
            </a:r>
            <a:endParaRPr lang="fr-FR" sz="4000" dirty="0"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3808" y="1727750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PROJET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 ECONOMIE CIRCULAIRE TERRITORIALE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sur le bassin d’emploi de PERTUIS et du VAL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DE DURANCE » </a:t>
            </a:r>
            <a:endParaRPr lang="fr-F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« Un projet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local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développement économique durable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et territorial »</a:t>
            </a:r>
          </a:p>
          <a:p>
            <a:pPr algn="ctr"/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Les réseaux mobilisables: </a:t>
            </a:r>
            <a:endParaRPr lang="fr-FR" altLang="fr-FR" sz="4000" dirty="0">
              <a:latin typeface="Century Gothic" panose="020B0502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3808" y="4571925"/>
            <a:ext cx="5779329" cy="525393"/>
            <a:chOff x="99781" y="3874950"/>
            <a:chExt cx="5779329" cy="525393"/>
          </a:xfrm>
        </p:grpSpPr>
        <p:sp>
          <p:nvSpPr>
            <p:cNvPr id="22" name="Rectangle 21"/>
            <p:cNvSpPr/>
            <p:nvPr/>
          </p:nvSpPr>
          <p:spPr>
            <a:xfrm>
              <a:off x="99781" y="3874950"/>
              <a:ext cx="5779329" cy="525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99781" y="3874950"/>
              <a:ext cx="5779329" cy="52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 dirty="0"/>
                <a:t>Partenaires </a:t>
              </a:r>
              <a:r>
                <a:rPr lang="fr-FR" sz="1100" b="1" kern="1200" dirty="0" smtClean="0"/>
                <a:t>financiers</a:t>
              </a:r>
              <a:endParaRPr lang="fr-FR" sz="11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78938" y="5335498"/>
            <a:ext cx="8853860" cy="1540683"/>
            <a:chOff x="99781" y="4528009"/>
            <a:chExt cx="5854460" cy="1540683"/>
          </a:xfrm>
        </p:grpSpPr>
        <p:sp>
          <p:nvSpPr>
            <p:cNvPr id="20" name="Rectangle 19"/>
            <p:cNvSpPr/>
            <p:nvPr/>
          </p:nvSpPr>
          <p:spPr>
            <a:xfrm>
              <a:off x="99781" y="4528009"/>
              <a:ext cx="5854460" cy="1540683"/>
            </a:xfrm>
            <a:prstGeom prst="rect">
              <a:avLst/>
            </a:prstGeom>
          </p:spPr>
          <p:style>
            <a:lnRef idx="2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99781" y="4528009"/>
              <a:ext cx="5854460" cy="1540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L’UNION EUROPEENNE</a:t>
              </a:r>
            </a:p>
            <a:p>
              <a:pPr lvl="0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000" dirty="0"/>
                <a:t>Conseil Régional PACA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Conseil </a:t>
              </a:r>
              <a:r>
                <a:rPr lang="fr-FR" sz="1000" kern="1200" dirty="0"/>
                <a:t>Général du Vaucluse</a:t>
              </a:r>
              <a:r>
                <a:rPr lang="fr-FR" sz="1000" kern="1200" dirty="0" smtClean="0"/>
                <a:t>, </a:t>
              </a:r>
            </a:p>
            <a:p>
              <a:pPr lvl="0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000" dirty="0"/>
                <a:t>EPCI et communes du territoire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ADEME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dirty="0" smtClean="0"/>
                <a:t>ARPE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78939" y="2195661"/>
            <a:ext cx="5779329" cy="525393"/>
            <a:chOff x="99781" y="3874950"/>
            <a:chExt cx="5779329" cy="525393"/>
          </a:xfrm>
        </p:grpSpPr>
        <p:sp>
          <p:nvSpPr>
            <p:cNvPr id="31" name="Rectangle 30"/>
            <p:cNvSpPr/>
            <p:nvPr/>
          </p:nvSpPr>
          <p:spPr>
            <a:xfrm>
              <a:off x="99781" y="3874950"/>
              <a:ext cx="5779329" cy="525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99781" y="3874950"/>
              <a:ext cx="5779329" cy="52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kern="1200" dirty="0"/>
                <a:t>Partenaires </a:t>
              </a:r>
              <a:r>
                <a:rPr lang="fr-FR" sz="1100" b="1" kern="1200" dirty="0" smtClean="0"/>
                <a:t>techniques</a:t>
              </a:r>
              <a:endParaRPr lang="fr-FR" sz="1100" b="1" kern="1200" dirty="0"/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/>
                <a:t>Institutionnels et sectoriels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78938" y="2848720"/>
            <a:ext cx="8853861" cy="1579189"/>
            <a:chOff x="99781" y="4528009"/>
            <a:chExt cx="5854460" cy="1579189"/>
          </a:xfrm>
        </p:grpSpPr>
        <p:sp>
          <p:nvSpPr>
            <p:cNvPr id="34" name="Rectangle 33"/>
            <p:cNvSpPr/>
            <p:nvPr/>
          </p:nvSpPr>
          <p:spPr>
            <a:xfrm>
              <a:off x="99781" y="4528009"/>
              <a:ext cx="5854460" cy="1579189"/>
            </a:xfrm>
            <a:prstGeom prst="rect">
              <a:avLst/>
            </a:prstGeom>
          </p:spPr>
          <p:style>
            <a:lnRef idx="2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99781" y="4528009"/>
              <a:ext cx="5854460" cy="1579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000" dirty="0" smtClean="0"/>
                <a:t>Parc </a:t>
              </a:r>
              <a:r>
                <a:rPr lang="fr-FR" sz="1000" dirty="0"/>
                <a:t>Naturel Régional du Luberon : dont le CBE est membre actif du Conseil de Développement Economique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dirty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Sectoriels </a:t>
              </a:r>
              <a:r>
                <a:rPr lang="fr-FR" sz="1000" kern="1200" dirty="0"/>
                <a:t>: </a:t>
              </a:r>
              <a:endParaRPr lang="fr-FR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CAPEB</a:t>
              </a:r>
              <a:r>
                <a:rPr lang="fr-FR" sz="1000" kern="1200" dirty="0"/>
                <a:t>, ADT84, Bienvenue à la Ferme, Proget84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kern="1200" dirty="0" smtClean="0"/>
                <a:t>ESS </a:t>
              </a:r>
              <a:r>
                <a:rPr lang="fr-FR" sz="1000" kern="1200" dirty="0"/>
                <a:t>: Fondation de France, Consortial, GRAF PACA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/>
                <a:t>International </a:t>
              </a:r>
              <a:r>
                <a:rPr lang="fr-FR" sz="1000" b="1" kern="1200" dirty="0"/>
                <a:t>: </a:t>
              </a:r>
              <a:r>
                <a:rPr lang="fr-FR" sz="1000" b="1" kern="1200" dirty="0" err="1"/>
                <a:t>Medcoop</a:t>
              </a:r>
              <a:r>
                <a:rPr lang="fr-FR" sz="1000" b="1" kern="1200" dirty="0"/>
                <a:t> (membre fondateur), </a:t>
              </a:r>
              <a:r>
                <a:rPr lang="fr-FR" sz="1000" kern="1200" dirty="0" err="1"/>
                <a:t>Earth</a:t>
              </a:r>
              <a:r>
                <a:rPr lang="fr-FR" sz="1000" kern="1200" dirty="0"/>
                <a:t> Network, </a:t>
              </a:r>
              <a:r>
                <a:rPr lang="fr-FR" sz="1000" kern="1200" dirty="0" err="1"/>
                <a:t>DefisMed</a:t>
              </a:r>
              <a:endParaRPr lang="fr-FR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423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Les pistes d’actions envisageables : </a:t>
            </a:r>
            <a:endParaRPr lang="fr-FR" altLang="fr-FR" sz="4000" dirty="0"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3459" y="1983694"/>
            <a:ext cx="9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’éco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conception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accompagner les entreprises dans la création et le développement de produits éco-conçus (qui tiennent compte de tous les impacts environnementaux sur l’ensemble du cycle de vie du produit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L’écologie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industrielle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encourager les opérateurs économiques du territoire à entreprendre une démarche intégrée et pérenne de diminution de leur empreinte environnementale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L’économie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la fonctionnalité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inciter les acteurs à privilégier l’usage, le partage des produits plutôt que leur possession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réemploi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favoriser la remise dans le circuit économique des produits ne répondant plus aux besoins du premier 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consommateur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réparation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faire en sorte que les biens retrouvent une deuxième vie par ce 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biais</a:t>
            </a:r>
          </a:p>
        </p:txBody>
      </p:sp>
    </p:spTree>
    <p:extLst>
      <p:ext uri="{BB962C8B-B14F-4D97-AF65-F5344CB8AC3E}">
        <p14:creationId xmlns:p14="http://schemas.microsoft.com/office/powerpoint/2010/main" val="683664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Les objectifs suite : </a:t>
            </a:r>
            <a:endParaRPr lang="fr-FR" altLang="fr-FR" sz="4000" dirty="0"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5816" y="2195661"/>
            <a:ext cx="9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réutilisation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soutenir les projets 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d’innovation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et de solutions industrielles visant à augmenter la réutilisation des produits 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usagés</a:t>
            </a:r>
          </a:p>
          <a:p>
            <a:pPr marL="457200" indent="-457200">
              <a:buFont typeface="+mj-lt"/>
              <a:buAutoNum type="arabicPeriod" startAt="6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recyclage 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: favoriser le développement des </a:t>
            </a:r>
            <a:r>
              <a:rPr lang="fr-FR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éco-technologies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du recyclage (nouvelles techniques – nouveaux procédés – nouveaux matériaux) en élaborant des projets de R&amp;D et ainsi aider les entreprises à valoriser leurs déchets ou utiliser de nouvelles matières premières</a:t>
            </a:r>
            <a:r>
              <a:rPr 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 startAt="6"/>
            </a:pP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Développer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 circuits courts en </a:t>
            </a:r>
            <a:r>
              <a:rPr lang="fr-FR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btob</a:t>
            </a:r>
            <a:r>
              <a:rPr lang="fr-FR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fr-FR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btoa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et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 </a:t>
            </a:r>
            <a:r>
              <a:rPr lang="fr-FR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btoc</a:t>
            </a:r>
            <a:endParaRPr 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19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487958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Exemples d’initiatives sur le territoire</a:t>
            </a:r>
            <a:endParaRPr lang="fr-FR" altLang="fr-FR" sz="40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9792" y="1691605"/>
            <a:ext cx="95050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Expérience menée sur notre territoire mais aussi sur d’autres territoire :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Récupération et valorisation de palettes sur des zones d’activité</a:t>
            </a:r>
          </a:p>
          <a:p>
            <a:pPr marL="1028700" lvl="1">
              <a:buFontTx/>
              <a:buChar char="-"/>
            </a:pPr>
            <a:endParaRPr lang="fr-FR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Remise au gout du jour des consignes de verre pour les producteurs de vin dans le vars.</a:t>
            </a:r>
          </a:p>
          <a:p>
            <a:pPr marL="1028700" lvl="1">
              <a:buFontTx/>
              <a:buChar char="-"/>
            </a:pPr>
            <a:endParaRPr lang="fr-FR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Isolant à base de paille de lavande (Parc du Luberon)</a:t>
            </a:r>
          </a:p>
          <a:p>
            <a:pPr marL="1028700" lvl="1">
              <a:buFontTx/>
              <a:buChar char="-"/>
            </a:pPr>
            <a:endParaRPr lang="fr-FR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Création d’une filière de chanvre pour l’isolation dans le construction durable pour diversifier l’activité agricole d’un territoire (PRNL)</a:t>
            </a:r>
          </a:p>
          <a:p>
            <a:pPr marL="1028700" lvl="1">
              <a:buFontTx/>
              <a:buChar char="-"/>
            </a:pPr>
            <a:endParaRPr lang="fr-FR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Création d’une structure d’insertion de production de « brique crue » (PRNL)</a:t>
            </a:r>
          </a:p>
          <a:p>
            <a:pPr marL="1028700" lvl="1">
              <a:buFontTx/>
              <a:buChar char="-"/>
            </a:pPr>
            <a:endParaRPr lang="fr-FR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Création d’une structure d’insertion pour valoriser les « bâches » de communication (notamment de collectivité) pour la fabrication de sacs de courses pour la grande distribution.</a:t>
            </a:r>
          </a:p>
          <a:p>
            <a:pPr marL="1028700" lvl="1">
              <a:buFontTx/>
              <a:buChar char="-"/>
            </a:pPr>
            <a:endParaRPr lang="fr-FR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Nouvelle Recyclerie </a:t>
            </a:r>
            <a:r>
              <a:rPr lang="fr-FR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sur </a:t>
            </a: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communauté de communes COTELUB</a:t>
            </a:r>
          </a:p>
          <a:p>
            <a:pPr lvl="1" indent="0"/>
            <a:endParaRPr lang="fr-FR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Projet COULEUR GARANCE – Réutilisation de la production de </a:t>
            </a:r>
            <a:r>
              <a:rPr lang="fr-FR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thyms</a:t>
            </a:r>
          </a:p>
          <a:p>
            <a:pPr marL="1028700" lvl="1">
              <a:buFontTx/>
              <a:buChar char="-"/>
            </a:pPr>
            <a:endParaRPr lang="fr-FR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>
              <a:buFontTx/>
              <a:buChar char="-"/>
            </a:pPr>
            <a:r>
              <a:rPr lang="fr-FR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La société « MicoRegul » fabriquant de chaudière à bois utilise le bois issue de déchèterie locale, développement d’une filière de récupération de bois pour alimenter les chaudières.</a:t>
            </a:r>
          </a:p>
          <a:p>
            <a:pPr marL="1028700" lvl="1">
              <a:buFontTx/>
              <a:buChar char="-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2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>
                <a:latin typeface="Century Gothic" panose="020B0502020202020204" pitchFamily="34" charset="0"/>
              </a:rPr>
              <a:t>Les freins </a:t>
            </a:r>
            <a:r>
              <a:rPr lang="fr-FR" altLang="fr-FR" sz="4000" dirty="0" smtClean="0">
                <a:latin typeface="Century Gothic" panose="020B0502020202020204" pitchFamily="34" charset="0"/>
              </a:rPr>
              <a:t>observés</a:t>
            </a:r>
            <a:br>
              <a:rPr lang="fr-FR" altLang="fr-FR" sz="4000" dirty="0" smtClean="0">
                <a:latin typeface="Century Gothic" panose="020B0502020202020204" pitchFamily="34" charset="0"/>
              </a:rPr>
            </a:br>
            <a:r>
              <a:rPr lang="fr-FR" altLang="fr-FR" sz="4000" dirty="0" smtClean="0">
                <a:latin typeface="Century Gothic" panose="020B0502020202020204" pitchFamily="34" charset="0"/>
              </a:rPr>
              <a:t>depuis </a:t>
            </a:r>
            <a:r>
              <a:rPr lang="fr-FR" altLang="fr-FR" sz="4000" dirty="0">
                <a:latin typeface="Century Gothic" panose="020B0502020202020204" pitchFamily="34" charset="0"/>
              </a:rPr>
              <a:t>que le projet émerge: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9792" y="2013892"/>
            <a:ext cx="950505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une image souvent associée à l’ESS et non à un mode de consommation ou d’échange classique : peur pour les entreprises qui ne se retrouvent pas dans cette philosophie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 entreprises ne se connaissent pas toujours entre elles : </a:t>
            </a:r>
            <a:b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peu de mutualisation et d’échanges commerciaux ou autres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 entreprises dans une période de crise n’ont pas les moyens de changer leurs </a:t>
            </a:r>
            <a:r>
              <a:rPr lang="fr-FR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</a:t>
            </a: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et pas le temps de se poser les bonnes questions : quels leviers proposer ? : financiers, humains ….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sur notre territoire : </a:t>
            </a:r>
            <a:br>
              <a:rPr lang="fr-FR" sz="12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12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95 % des entreprises de notre territoire ont une activité mono-régionale, 2,5 % une activité hors PACA, 2 % ont une activité internationale…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 consommateur connaît mal les ressources de son territoire (produits et services), alors qu’il est demandeur de proximité comme le révèlent les études de marchés sur l’évolution de consommation : d’où le besoin de communication entre acteurs.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 ressources du territoire sont-elles suffisantes pour répondre à la demande et aller vers une autonomie des territoires ?</a:t>
            </a:r>
          </a:p>
          <a:p>
            <a:endParaRPr lang="fr-FR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2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LES DEMARCHES EXISTANTES DE PROMOTION DE L'ECONOMIE INTEGREE CONSTATENT UNE DIFFICULTE A ATTEINDRE LA MASSE CRITIQUE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62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>
                <a:latin typeface="Century Gothic" panose="020B0502020202020204" pitchFamily="34" charset="0"/>
              </a:rPr>
              <a:t>Les Communautés de communes que nous aimerions sensibiliser</a:t>
            </a:r>
            <a:endParaRPr lang="fr-FR" altLang="fr-FR" sz="4000" dirty="0" smtClean="0"/>
          </a:p>
        </p:txBody>
      </p:sp>
      <p:pic>
        <p:nvPicPr>
          <p:cNvPr id="512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55341"/>
            <a:ext cx="6337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84528" y="1547589"/>
            <a:ext cx="2736304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0000FF"/>
                </a:solidFill>
                <a:latin typeface="Century Gothic" panose="020B0502020202020204" pitchFamily="34" charset="0"/>
                <a:cs typeface="+mn-cs"/>
              </a:rPr>
              <a:t>COTELUB</a:t>
            </a:r>
          </a:p>
          <a:p>
            <a:pPr>
              <a:defRPr/>
            </a:pPr>
            <a:endParaRPr lang="fr-FR" sz="22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99CCFF"/>
                </a:solidFill>
                <a:latin typeface="Century Gothic" panose="020B0502020202020204" pitchFamily="34" charset="0"/>
                <a:cs typeface="+mn-cs"/>
              </a:rPr>
              <a:t>Les Portes du Luberon</a:t>
            </a:r>
          </a:p>
          <a:p>
            <a:pPr>
              <a:defRPr/>
            </a:pPr>
            <a:endParaRPr lang="fr-FR" sz="22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Pays d’Aix</a:t>
            </a:r>
          </a:p>
          <a:p>
            <a:pPr>
              <a:defRPr/>
            </a:pPr>
            <a:endParaRPr lang="fr-FR" sz="22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  <a:cs typeface="+mn-cs"/>
              </a:rPr>
              <a:t>Les Monts de Vaucluse</a:t>
            </a:r>
          </a:p>
          <a:p>
            <a:pPr>
              <a:defRPr/>
            </a:pPr>
            <a:endParaRPr lang="fr-FR" sz="22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CC66FF"/>
                </a:solidFill>
                <a:latin typeface="Century Gothic" panose="020B0502020202020204" pitchFamily="34" charset="0"/>
                <a:cs typeface="+mn-cs"/>
              </a:rPr>
              <a:t>Durance Luberon Verdon</a:t>
            </a:r>
          </a:p>
          <a:p>
            <a:pPr>
              <a:defRPr/>
            </a:pPr>
            <a:endParaRPr lang="fr-FR" sz="22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FF00FF"/>
                </a:solidFill>
                <a:latin typeface="Century Gothic" panose="020B0502020202020204" pitchFamily="34" charset="0"/>
                <a:cs typeface="+mn-cs"/>
              </a:rPr>
              <a:t>Pays d’Apt</a:t>
            </a:r>
          </a:p>
          <a:p>
            <a:pPr>
              <a:defRPr/>
            </a:pPr>
            <a:endParaRPr lang="fr-FR" sz="2200" dirty="0">
              <a:ln>
                <a:solidFill>
                  <a:schemeClr val="bg2"/>
                </a:solidFill>
              </a:ln>
              <a:solidFill>
                <a:srgbClr val="FF00FF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defRPr/>
            </a:pPr>
            <a:r>
              <a:rPr lang="fr-FR" sz="2200" dirty="0">
                <a:ln>
                  <a:solidFill>
                    <a:schemeClr val="bg2"/>
                  </a:solidFill>
                </a:ln>
                <a:solidFill>
                  <a:srgbClr val="FF9900"/>
                </a:solidFill>
                <a:latin typeface="Century Gothic" panose="020B0502020202020204" pitchFamily="34" charset="0"/>
                <a:cs typeface="+mn-cs"/>
              </a:rPr>
              <a:t>Salon-Etang de Berre-Durance</a:t>
            </a:r>
          </a:p>
        </p:txBody>
      </p:sp>
    </p:spTree>
    <p:extLst>
      <p:ext uri="{BB962C8B-B14F-4D97-AF65-F5344CB8AC3E}">
        <p14:creationId xmlns:p14="http://schemas.microsoft.com/office/powerpoint/2010/main" val="583417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hémas à la main éco ci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856549"/>
            <a:ext cx="7812360" cy="568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Notre vision d’un territoire exemplaire…..</a:t>
            </a:r>
            <a:r>
              <a:rPr lang="fr-FR" altLang="fr-FR" sz="3200" dirty="0" smtClean="0">
                <a:latin typeface="Century Gothic" panose="020B0502020202020204" pitchFamily="34" charset="0"/>
              </a:rPr>
              <a:t>a long terme…</a:t>
            </a:r>
            <a:endParaRPr lang="fr-FR" alt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257336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631974"/>
          </a:xfrm>
        </p:spPr>
        <p:txBody>
          <a:bodyPr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dirty="0" smtClean="0">
                <a:latin typeface="Century Gothic" panose="020B0502020202020204" pitchFamily="34" charset="0"/>
              </a:rPr>
              <a:t>Merci pour votre écoute</a:t>
            </a:r>
            <a:endParaRPr lang="fr-FR" altLang="fr-FR" sz="3200" dirty="0"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5816" y="2195661"/>
            <a:ext cx="9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Nous sommes à l’écoute de vos commentaires et propositions</a:t>
            </a:r>
          </a:p>
          <a:p>
            <a:endParaRPr lang="fr-FR" alt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altLang="fr-FR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alt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altLang="fr-FR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altLang="fr-FR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Contact </a:t>
            </a:r>
            <a:r>
              <a:rPr lang="fr-FR" alt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CBE </a:t>
            </a:r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fr-FR" alt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Hervé </a:t>
            </a:r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DANNEELS</a:t>
            </a:r>
          </a:p>
          <a:p>
            <a:pPr algn="ctr"/>
            <a:endParaRPr lang="fr-FR" alt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@ : hdanneels@cbesudluberon.com</a:t>
            </a:r>
          </a:p>
          <a:p>
            <a:pPr algn="ctr"/>
            <a:endParaRPr lang="fr-FR" alt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Comité de Bassin d’Emploi du Sud Luberon</a:t>
            </a:r>
          </a:p>
          <a:p>
            <a:pPr algn="ctr"/>
            <a:r>
              <a:rPr lang="fr-FR" alt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180 rue Philippe de Girard</a:t>
            </a:r>
          </a:p>
          <a:p>
            <a:pPr algn="ctr"/>
            <a:r>
              <a:rPr lang="fr-FR" alt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84 120 PERTUIS</a:t>
            </a:r>
          </a:p>
          <a:p>
            <a:pPr algn="ctr"/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Tél. : 04 90 79 53 30</a:t>
            </a:r>
          </a:p>
          <a:p>
            <a:pPr algn="ctr"/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www.cbesudluberon.com</a:t>
            </a:r>
          </a:p>
          <a:p>
            <a:pPr algn="ctr"/>
            <a:r>
              <a:rPr lang="fr-FR" alt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@ : contact@cbesudluberon.com</a:t>
            </a:r>
          </a:p>
        </p:txBody>
      </p:sp>
    </p:spTree>
    <p:extLst>
      <p:ext uri="{BB962C8B-B14F-4D97-AF65-F5344CB8AC3E}">
        <p14:creationId xmlns:p14="http://schemas.microsoft.com/office/powerpoint/2010/main" val="370527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75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Century Gothic" pitchFamily="34" charset="0"/>
              </a:rPr>
              <a:t>P</a:t>
            </a:r>
            <a:r>
              <a:rPr lang="fr-FR" sz="4000" dirty="0" smtClean="0">
                <a:latin typeface="Century Gothic" pitchFamily="34" charset="0"/>
              </a:rPr>
              <a:t>résentation du projet</a:t>
            </a:r>
            <a:endParaRPr lang="fr-FR" sz="4000" dirty="0"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3808" y="172775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PROJET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L’objectif du projet est d’élargir la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notion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« circuits courts » et d’ « économie circulaire 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à l’ensemble de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l’économie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d’un territoire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(Territoire du Sud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Luberon élargi). </a:t>
            </a:r>
            <a:endParaRPr lang="fr-F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L’idée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sur le long terme est de favoriser les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échanges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 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BtoB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, BtoC et </a:t>
            </a:r>
            <a:r>
              <a:rPr lang="fr-F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BtoA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C’est-à-dire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entre entreprises, entre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l’entreprise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et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le consommateur de proximité,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entre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les consommateurs ainsi qu’entre les </a:t>
            </a: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entreprises</a:t>
            </a:r>
            <a:b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périmètre et les structures administratives territoriales. </a:t>
            </a:r>
          </a:p>
        </p:txBody>
      </p:sp>
    </p:spTree>
    <p:extLst>
      <p:ext uri="{BB962C8B-B14F-4D97-AF65-F5344CB8AC3E}">
        <p14:creationId xmlns:p14="http://schemas.microsoft.com/office/powerpoint/2010/main" val="121091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latin typeface="Century Gothic" pitchFamily="34" charset="0"/>
              </a:rPr>
              <a:t>Qu’est ce qu’un CBE ?</a:t>
            </a:r>
            <a:endParaRPr lang="fr-FR" sz="4400" dirty="0">
              <a:latin typeface="Century Gothic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3808" y="1691605"/>
            <a:ext cx="9073008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b="1" dirty="0" smtClean="0">
                <a:solidFill>
                  <a:srgbClr val="000000"/>
                </a:solidFill>
                <a:latin typeface="Century Gothic" pitchFamily="34" charset="0"/>
              </a:rPr>
              <a:t>Un CBE est un animateur du Dialogue Social Territorial Elargi 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1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sz="1600" dirty="0" smtClean="0">
                <a:latin typeface="Century Gothic" panose="020B0502020202020204" pitchFamily="34" charset="0"/>
              </a:rPr>
              <a:t>C’est une instance locale </a:t>
            </a:r>
            <a:r>
              <a:rPr lang="fr-FR" sz="1600" dirty="0">
                <a:latin typeface="Century Gothic" panose="020B0502020202020204" pitchFamily="34" charset="0"/>
              </a:rPr>
              <a:t>d'animation du dialogue social, </a:t>
            </a:r>
            <a:r>
              <a:rPr lang="fr-FR" sz="1600" dirty="0" smtClean="0">
                <a:latin typeface="Century Gothic" panose="020B0502020202020204" pitchFamily="34" charset="0"/>
              </a:rPr>
              <a:t/>
            </a:r>
            <a:br>
              <a:rPr lang="fr-FR" sz="1600" dirty="0" smtClean="0">
                <a:latin typeface="Century Gothic" panose="020B0502020202020204" pitchFamily="34" charset="0"/>
              </a:rPr>
            </a:br>
            <a:r>
              <a:rPr lang="fr-FR" sz="1600" dirty="0" smtClean="0">
                <a:latin typeface="Century Gothic" panose="020B0502020202020204" pitchFamily="34" charset="0"/>
              </a:rPr>
              <a:t>de </a:t>
            </a:r>
            <a:r>
              <a:rPr lang="fr-FR" sz="1600" b="1" dirty="0">
                <a:latin typeface="Century Gothic" panose="020B0502020202020204" pitchFamily="34" charset="0"/>
              </a:rPr>
              <a:t>concertation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latin typeface="Century Gothic" panose="020B0502020202020204" pitchFamily="34" charset="0"/>
              </a:rPr>
              <a:t>et </a:t>
            </a:r>
            <a:r>
              <a:rPr lang="fr-FR" sz="1600" b="1" dirty="0" smtClean="0">
                <a:latin typeface="Century Gothic" panose="020B0502020202020204" pitchFamily="34" charset="0"/>
              </a:rPr>
              <a:t>d'action</a:t>
            </a:r>
            <a:r>
              <a:rPr lang="fr-FR" sz="1600" dirty="0" smtClean="0">
                <a:latin typeface="Century Gothic" panose="020B0502020202020204" pitchFamily="34" charset="0"/>
              </a:rPr>
              <a:t> dont l'objectif est </a:t>
            </a:r>
            <a:r>
              <a:rPr lang="fr-FR" sz="1600" dirty="0">
                <a:latin typeface="Century Gothic" panose="020B0502020202020204" pitchFamily="34" charset="0"/>
              </a:rPr>
              <a:t>de </a:t>
            </a:r>
            <a:r>
              <a:rPr lang="fr-FR" sz="1600" b="1" dirty="0">
                <a:latin typeface="Century Gothic" panose="020B0502020202020204" pitchFamily="34" charset="0"/>
              </a:rPr>
              <a:t>contribuer à l'amélioration </a:t>
            </a:r>
            <a:r>
              <a:rPr lang="fr-FR" sz="1600" b="1" dirty="0" smtClean="0">
                <a:latin typeface="Century Gothic" panose="020B0502020202020204" pitchFamily="34" charset="0"/>
              </a:rPr>
              <a:t/>
            </a:r>
            <a:br>
              <a:rPr lang="fr-FR" sz="1600" b="1" dirty="0" smtClean="0">
                <a:latin typeface="Century Gothic" panose="020B0502020202020204" pitchFamily="34" charset="0"/>
              </a:rPr>
            </a:br>
            <a:r>
              <a:rPr lang="fr-FR" sz="1600" dirty="0" smtClean="0">
                <a:latin typeface="Century Gothic" panose="020B0502020202020204" pitchFamily="34" charset="0"/>
              </a:rPr>
              <a:t>de </a:t>
            </a:r>
            <a:r>
              <a:rPr lang="fr-FR" sz="1600" dirty="0">
                <a:latin typeface="Century Gothic" panose="020B0502020202020204" pitchFamily="34" charset="0"/>
              </a:rPr>
              <a:t>la situation locale de </a:t>
            </a:r>
            <a:r>
              <a:rPr lang="fr-FR" sz="1600" b="1" dirty="0" smtClean="0">
                <a:latin typeface="Century Gothic" panose="020B0502020202020204" pitchFamily="34" charset="0"/>
              </a:rPr>
              <a:t>l'emploi </a:t>
            </a:r>
            <a:r>
              <a:rPr lang="fr-FR" sz="1600" dirty="0" smtClean="0">
                <a:latin typeface="Century Gothic" panose="020B0502020202020204" pitchFamily="34" charset="0"/>
              </a:rPr>
              <a:t>et </a:t>
            </a:r>
            <a:r>
              <a:rPr lang="fr-FR" sz="1600" dirty="0">
                <a:latin typeface="Century Gothic" panose="020B0502020202020204" pitchFamily="34" charset="0"/>
              </a:rPr>
              <a:t>du </a:t>
            </a:r>
            <a:r>
              <a:rPr lang="fr-FR" sz="1600" b="1" dirty="0">
                <a:latin typeface="Century Gothic" panose="020B0502020202020204" pitchFamily="34" charset="0"/>
              </a:rPr>
              <a:t>développement </a:t>
            </a:r>
            <a:r>
              <a:rPr lang="fr-FR" sz="1600" b="1" dirty="0" smtClean="0">
                <a:latin typeface="Century Gothic" panose="020B0502020202020204" pitchFamily="34" charset="0"/>
              </a:rPr>
              <a:t>économique local </a:t>
            </a:r>
            <a:r>
              <a:rPr lang="fr-FR" sz="1600" b="1" dirty="0">
                <a:latin typeface="Century Gothic" panose="020B0502020202020204" pitchFamily="34" charset="0"/>
              </a:rPr>
              <a:t>des </a:t>
            </a:r>
            <a:r>
              <a:rPr lang="fr-FR" sz="1600" b="1" dirty="0" smtClean="0">
                <a:latin typeface="Century Gothic" panose="020B0502020202020204" pitchFamily="34" charset="0"/>
              </a:rPr>
              <a:t>territoires.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Comment ?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3203773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4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latin typeface="Century Gothic" pitchFamily="34" charset="0"/>
              </a:rPr>
              <a:t>Son action ?</a:t>
            </a:r>
            <a:endParaRPr lang="fr-FR" sz="4400" dirty="0">
              <a:latin typeface="Century Gothic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3808" y="1907630"/>
            <a:ext cx="9001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b="1" dirty="0" smtClean="0">
                <a:solidFill>
                  <a:srgbClr val="000000"/>
                </a:solidFill>
                <a:latin typeface="Century Gothic" pitchFamily="34" charset="0"/>
              </a:rPr>
              <a:t>Un CBE est un animateur économique du territoire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2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441336338"/>
              </p:ext>
            </p:extLst>
          </p:nvPr>
        </p:nvGraphicFramePr>
        <p:xfrm>
          <a:off x="647824" y="2843733"/>
          <a:ext cx="9000999" cy="379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982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75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latin typeface="Century Gothic" pitchFamily="34" charset="0"/>
              </a:rPr>
              <a:t>Le territoire – La population</a:t>
            </a:r>
            <a:endParaRPr lang="fr-FR" sz="4000" dirty="0"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125" y="5580037"/>
            <a:ext cx="6924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r>
              <a:rPr lang="fr-FR" altLang="fr-FR" b="1" dirty="0">
                <a:solidFill>
                  <a:srgbClr val="000000"/>
                </a:solidFill>
                <a:latin typeface="Century Gothic" pitchFamily="34" charset="0"/>
              </a:rPr>
              <a:t>19 148 Pertuis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b="1" dirty="0" smtClean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29 </a:t>
            </a:r>
            <a:r>
              <a:rPr lang="fr-FR" altLang="fr-FR" b="1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294 </a:t>
            </a:r>
            <a:r>
              <a:rPr lang="fr-FR" altLang="fr-FR" sz="1800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autres communes </a:t>
            </a:r>
            <a:r>
              <a:rPr lang="fr-FR" altLang="fr-FR" sz="1800" b="1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du Sud Luberon</a:t>
            </a:r>
            <a:endParaRPr lang="fr-FR" altLang="fr-FR" b="1" dirty="0">
              <a:solidFill>
                <a:srgbClr val="000000"/>
              </a:solidFill>
              <a:latin typeface="Century Gothic" pitchFamily="34" charset="0"/>
              <a:ea typeface="SimSun" pitchFamily="2" charset="-122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b="1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32 175 </a:t>
            </a:r>
            <a:r>
              <a:rPr lang="fr-FR" altLang="fr-FR" sz="1800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autres communes </a:t>
            </a:r>
            <a:r>
              <a:rPr lang="fr-FR" altLang="fr-FR" sz="1800" b="1" dirty="0">
                <a:solidFill>
                  <a:srgbClr val="000000"/>
                </a:solidFill>
                <a:latin typeface="Century Gothic" pitchFamily="34" charset="0"/>
                <a:ea typeface="SimSun" pitchFamily="2" charset="-122"/>
              </a:rPr>
              <a:t>du Val de Durance</a:t>
            </a:r>
            <a:endParaRPr lang="fr-FR" altLang="fr-FR" b="1" dirty="0">
              <a:solidFill>
                <a:srgbClr val="000000"/>
              </a:solidFill>
              <a:latin typeface="Century Gothic" pitchFamily="34" charset="0"/>
              <a:ea typeface="SimSun" pitchFamily="2" charset="-122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endParaRPr lang="fr-FR" altLang="fr-FR" sz="1600" b="1" dirty="0">
              <a:solidFill>
                <a:srgbClr val="000000"/>
              </a:solidFill>
              <a:latin typeface="Century Gothic" pitchFamily="34" charset="0"/>
              <a:ea typeface="SimSun" pitchFamily="2" charset="-122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Times New Roman" pitchFamily="18" charset="0"/>
              <a:buNone/>
            </a:pPr>
            <a:r>
              <a:rPr lang="fr-FR" altLang="fr-FR" dirty="0">
                <a:latin typeface="Century Gothic" pitchFamily="34" charset="0"/>
                <a:ea typeface="SimSun" pitchFamily="2" charset="-122"/>
              </a:rPr>
              <a:t>Soit une population de </a:t>
            </a:r>
            <a:r>
              <a:rPr lang="fr-FR" altLang="fr-FR" sz="4000" b="1" dirty="0">
                <a:solidFill>
                  <a:srgbClr val="00B050"/>
                </a:solidFill>
                <a:latin typeface="Century Gothic" pitchFamily="34" charset="0"/>
                <a:ea typeface="SimSun" pitchFamily="2" charset="-122"/>
              </a:rPr>
              <a:t>80 617 habitants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2267669"/>
            <a:ext cx="7272808" cy="32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3808" y="1727750"/>
            <a:ext cx="816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Son territoire : 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22 communes Sud Luberon+ 8 communes sur le VDD</a:t>
            </a:r>
            <a:endParaRPr lang="fr-F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6207" y="5868069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 population : 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457200" y="274638"/>
            <a:ext cx="897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900">
                <a:solidFill>
                  <a:srgbClr val="9999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900">
                <a:solidFill>
                  <a:srgbClr val="999900"/>
                </a:solidFill>
                <a:latin typeface="Garamond" pitchFamily="16" charset="0"/>
                <a:ea typeface="SimSun" charset="-122"/>
              </a:defRPr>
            </a:lvl9pPr>
          </a:lstStyle>
          <a:p>
            <a:pPr>
              <a:defRPr/>
            </a:pPr>
            <a:r>
              <a:rPr lang="fr-FR" sz="4000" kern="0" dirty="0" smtClean="0">
                <a:latin typeface="Century Gothic" pitchFamily="34" charset="0"/>
              </a:rPr>
              <a:t>Les entreprises du territoire </a:t>
            </a:r>
            <a:r>
              <a:rPr lang="fr-FR" sz="5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10 799</a:t>
            </a:r>
            <a:endParaRPr lang="fr-FR" sz="54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3395563"/>
            <a:ext cx="5184576" cy="22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1079872" y="1763613"/>
            <a:ext cx="4752528" cy="163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Sur le Sud Luberon </a:t>
            </a:r>
            <a:endParaRPr lang="fr-FR" altLang="fr-FR" sz="18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fr-FR" altLang="fr-FR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7 </a:t>
            </a:r>
            <a:r>
              <a:rPr lang="fr-FR" altLang="fr-FR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261</a:t>
            </a:r>
            <a:r>
              <a:rPr lang="fr-FR" altLang="fr-FR" sz="3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établissements </a:t>
            </a:r>
            <a:endParaRPr lang="fr-FR" altLang="fr-FR" sz="32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fr-FR" altLang="fr-FR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5 </a:t>
            </a:r>
            <a:r>
              <a:rPr lang="fr-FR" altLang="fr-FR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096</a:t>
            </a:r>
            <a:r>
              <a:rPr lang="fr-FR" altLang="fr-FR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établissements  recensés en </a:t>
            </a:r>
            <a:r>
              <a:rPr lang="fr-FR" altLang="fr-FR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2010</a:t>
            </a:r>
          </a:p>
        </p:txBody>
      </p:sp>
      <p:sp>
        <p:nvSpPr>
          <p:cNvPr id="14" name="Zone de texte 2"/>
          <p:cNvSpPr txBox="1">
            <a:spLocks noChangeArrowheads="1"/>
          </p:cNvSpPr>
          <p:nvPr/>
        </p:nvSpPr>
        <p:spPr bwMode="auto">
          <a:xfrm>
            <a:off x="1079872" y="6012085"/>
            <a:ext cx="4248472" cy="13675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800" b="1" dirty="0">
                <a:solidFill>
                  <a:srgbClr val="BF97D1"/>
                </a:solidFill>
                <a:latin typeface="Century Gothic" panose="020B0502020202020204" pitchFamily="34" charset="0"/>
                <a:cs typeface="Times New Roman" pitchFamily="18" charset="0"/>
              </a:rPr>
              <a:t>Val de Durance </a:t>
            </a:r>
          </a:p>
          <a:p>
            <a:r>
              <a:rPr lang="fr-FR" altLang="fr-FR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3 538 </a:t>
            </a:r>
            <a:r>
              <a:rPr lang="fr-FR" altLang="fr-FR" sz="3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établissements </a:t>
            </a:r>
            <a:endParaRPr lang="fr-FR" altLang="fr-FR" sz="32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fr-FR" altLang="fr-FR" sz="11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Bulle ronde 14"/>
          <p:cNvSpPr/>
          <p:nvPr/>
        </p:nvSpPr>
        <p:spPr bwMode="auto">
          <a:xfrm>
            <a:off x="5544368" y="1763613"/>
            <a:ext cx="4248472" cy="1469660"/>
          </a:xfrm>
          <a:prstGeom prst="wedgeEllipseCallout">
            <a:avLst>
              <a:gd name="adj1" fmla="val -39963"/>
              <a:gd name="adj2" fmla="val 5237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Sur le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Sud Luberon</a:t>
            </a:r>
            <a:b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</a:b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le nombre d’entreprises est en évolution de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30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 % sur 3 ans</a:t>
            </a:r>
          </a:p>
        </p:txBody>
      </p:sp>
      <p:sp>
        <p:nvSpPr>
          <p:cNvPr id="16" name="Bulle ronde 15"/>
          <p:cNvSpPr/>
          <p:nvPr/>
        </p:nvSpPr>
        <p:spPr bwMode="auto">
          <a:xfrm>
            <a:off x="5544368" y="5677015"/>
            <a:ext cx="4387441" cy="1702602"/>
          </a:xfrm>
          <a:prstGeom prst="wedgeEllipseCallout">
            <a:avLst>
              <a:gd name="adj1" fmla="val -33233"/>
              <a:gd name="adj2" fmla="val -5929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Constat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charset="-122"/>
              </a:rPr>
              <a:t> : 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800" baseline="0" dirty="0" smtClean="0">
                <a:latin typeface="Century Gothic" panose="020B0502020202020204" pitchFamily="34" charset="0"/>
                <a:ea typeface="SimSun" charset="-122"/>
              </a:rPr>
              <a:t>L’arrivée de</a:t>
            </a:r>
            <a:r>
              <a:rPr lang="fr-FR" sz="1800" dirty="0" smtClean="0">
                <a:latin typeface="Century Gothic" panose="020B0502020202020204" pitchFamily="34" charset="0"/>
                <a:ea typeface="SimSun" charset="-122"/>
              </a:rPr>
              <a:t> nouvelles entreprises qui ne se connaissent pas entre elles.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ea typeface="SimSun" charset="-122"/>
            </a:endParaRPr>
          </a:p>
        </p:txBody>
      </p: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544200" y="7164212"/>
            <a:ext cx="4752528" cy="347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Chiffre INSEE =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recensement entre 2010 et 2013</a:t>
            </a:r>
            <a:endParaRPr lang="fr-FR" altLang="fr-FR" sz="14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2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latin typeface="Century Gothic" panose="020B0502020202020204" pitchFamily="34" charset="0"/>
              </a:rPr>
              <a:t>Les entreprises sur un territoire élargi </a:t>
            </a:r>
            <a:br>
              <a:rPr lang="fr-FR" sz="3600" dirty="0" smtClean="0">
                <a:latin typeface="Century Gothic" panose="020B0502020202020204" pitchFamily="34" charset="0"/>
              </a:rPr>
            </a:br>
            <a:r>
              <a:rPr lang="fr-FR" sz="5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22 191 </a:t>
            </a:r>
            <a:r>
              <a:rPr lang="fr-FR" sz="32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</a:t>
            </a:r>
            <a:r>
              <a:rPr lang="fr-FR" sz="3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142 876 </a:t>
            </a:r>
            <a:r>
              <a:rPr lang="fr-FR" sz="32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habitants</a:t>
            </a:r>
            <a:endParaRPr lang="fr-FR" sz="32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Zone de texte 2"/>
          <p:cNvSpPr txBox="1">
            <a:spLocks noChangeArrowheads="1"/>
          </p:cNvSpPr>
          <p:nvPr/>
        </p:nvSpPr>
        <p:spPr bwMode="auto">
          <a:xfrm>
            <a:off x="7128545" y="5879720"/>
            <a:ext cx="2592288" cy="12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Sur le Sud Luberon </a:t>
            </a:r>
            <a:endParaRPr lang="fr-FR" altLang="fr-FR" sz="1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r>
              <a:rPr lang="fr-FR" altLang="fr-FR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7 </a:t>
            </a:r>
            <a:r>
              <a:rPr lang="fr-FR" altLang="fr-FR" sz="32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261 </a:t>
            </a: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établissements  recensés en Juin 2013</a:t>
            </a:r>
          </a:p>
        </p:txBody>
      </p:sp>
      <p:sp>
        <p:nvSpPr>
          <p:cNvPr id="9220" name="Zone de texte 2"/>
          <p:cNvSpPr txBox="1">
            <a:spLocks noChangeArrowheads="1"/>
          </p:cNvSpPr>
          <p:nvPr/>
        </p:nvSpPr>
        <p:spPr bwMode="auto">
          <a:xfrm>
            <a:off x="7160953" y="3059757"/>
            <a:ext cx="2592288" cy="1446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Sur Manosque </a:t>
            </a:r>
          </a:p>
          <a:p>
            <a:r>
              <a:rPr lang="fr-FR" altLang="fr-FR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 </a:t>
            </a:r>
            <a:r>
              <a:rPr lang="fr-FR" altLang="fr-FR" sz="32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689</a:t>
            </a:r>
            <a:r>
              <a:rPr lang="fr-FR" altLang="fr-FR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établissements  </a:t>
            </a:r>
            <a:r>
              <a:rPr lang="fr-FR" altLang="fr-FR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recensés en décembre 2011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fr-FR" altLang="fr-FR" sz="11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1" name="Zone de texte 2"/>
          <p:cNvSpPr txBox="1">
            <a:spLocks noChangeArrowheads="1"/>
          </p:cNvSpPr>
          <p:nvPr/>
        </p:nvSpPr>
        <p:spPr bwMode="auto">
          <a:xfrm>
            <a:off x="719138" y="5865813"/>
            <a:ext cx="3671887" cy="107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BF97D1"/>
                </a:solidFill>
                <a:latin typeface="Arial" charset="0"/>
                <a:cs typeface="Times New Roman" pitchFamily="18" charset="0"/>
              </a:rPr>
              <a:t>Val de Durance </a:t>
            </a:r>
          </a:p>
          <a:p>
            <a:r>
              <a:rPr lang="fr-FR" altLang="fr-FR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3 538 </a:t>
            </a:r>
          </a:p>
          <a:p>
            <a:r>
              <a:rPr lang="fr-FR" altLang="fr-FR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établissements  recensés en Juillet 2012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fr-FR" altLang="fr-FR" sz="11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2" name="Zone de texte 2"/>
          <p:cNvSpPr txBox="1">
            <a:spLocks noChangeArrowheads="1"/>
          </p:cNvSpPr>
          <p:nvPr/>
        </p:nvSpPr>
        <p:spPr bwMode="auto">
          <a:xfrm>
            <a:off x="431800" y="3275781"/>
            <a:ext cx="2448396" cy="1512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99CCFF"/>
                </a:solidFill>
                <a:latin typeface="Arial" charset="0"/>
                <a:cs typeface="Times New Roman" pitchFamily="18" charset="0"/>
              </a:rPr>
              <a:t>Zone de Cavaillon</a:t>
            </a:r>
          </a:p>
          <a:p>
            <a:r>
              <a:rPr lang="fr-FR" altLang="fr-FR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4 684</a:t>
            </a:r>
          </a:p>
          <a:p>
            <a:r>
              <a:rPr lang="fr-FR" altLang="fr-FR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établissements </a:t>
            </a: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recensés </a:t>
            </a:r>
            <a:r>
              <a:rPr lang="fr-FR" altLang="fr-FR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en décembre 2011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fr-FR" altLang="fr-FR" sz="11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22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02" y="3414713"/>
            <a:ext cx="39322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888184" y="1829123"/>
            <a:ext cx="2592288" cy="1446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Sur </a:t>
            </a:r>
            <a:r>
              <a:rPr lang="fr-FR" altLang="fr-FR" sz="1400" b="1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Apt </a:t>
            </a:r>
            <a:endParaRPr lang="fr-FR" altLang="fr-FR" sz="1400" b="1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r>
              <a:rPr lang="fr-FR" altLang="fr-FR" sz="32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3 019 </a:t>
            </a: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établissements  </a:t>
            </a:r>
            <a:r>
              <a:rPr lang="fr-FR" altLang="fr-FR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recensés en décembre </a:t>
            </a:r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2011</a:t>
            </a:r>
          </a:p>
          <a:p>
            <a:r>
              <a:rPr lang="fr-FR" altLang="fr-FR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23 303 habitants</a:t>
            </a:r>
            <a:endParaRPr lang="fr-FR" altLang="fr-FR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fr-FR" altLang="fr-FR" sz="11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8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47663"/>
            <a:ext cx="9074150" cy="1173162"/>
          </a:xfrm>
        </p:spPr>
        <p:txBody>
          <a:bodyPr lIns="0" tIns="0" rIns="0" bIns="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000" dirty="0" smtClean="0">
                <a:latin typeface="Century Gothic" panose="020B0502020202020204" pitchFamily="34" charset="0"/>
              </a:rPr>
              <a:t>La nature du projet et ses étapes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7904" y="1763613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39800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6D3AA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D7E2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Conception du diagnostic :</a:t>
            </a:r>
            <a:br>
              <a:rPr lang="fr-FR" sz="1800" b="1" dirty="0" smtClean="0">
                <a:latin typeface="Century Gothic" panose="020B0502020202020204" pitchFamily="34" charset="0"/>
              </a:rPr>
            </a:br>
            <a:r>
              <a:rPr lang="fr-FR" sz="1600" dirty="0" smtClean="0">
                <a:latin typeface="Century Gothic" panose="020B0502020202020204" pitchFamily="34" charset="0"/>
              </a:rPr>
              <a:t>définir </a:t>
            </a:r>
            <a:r>
              <a:rPr lang="fr-FR" sz="1600" dirty="0">
                <a:latin typeface="Century Gothic" panose="020B0502020202020204" pitchFamily="34" charset="0"/>
              </a:rPr>
              <a:t>les objectifs du diagnostic et la </a:t>
            </a:r>
            <a:r>
              <a:rPr lang="fr-FR" sz="1600" dirty="0" smtClean="0">
                <a:latin typeface="Century Gothic" panose="020B0502020202020204" pitchFamily="34" charset="0"/>
              </a:rPr>
              <a:t>méthodologie de </a:t>
            </a:r>
            <a:r>
              <a:rPr lang="fr-FR" sz="1600" dirty="0">
                <a:latin typeface="Century Gothic" panose="020B0502020202020204" pitchFamily="34" charset="0"/>
              </a:rPr>
              <a:t>réalisation </a:t>
            </a:r>
            <a:r>
              <a:rPr lang="fr-FR" sz="1600" dirty="0" smtClean="0">
                <a:latin typeface="Century Gothic" panose="020B0502020202020204" pitchFamily="34" charset="0"/>
              </a:rPr>
              <a:t>du diagnostic</a:t>
            </a:r>
            <a:endParaRPr lang="fr-FR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6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6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Etude et diagnostic des composantes du territoire : </a:t>
            </a:r>
          </a:p>
          <a:p>
            <a:pPr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Dégager les priorités et les possibilités de valorisation de l’existant .</a:t>
            </a:r>
          </a:p>
          <a:p>
            <a:pPr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Mise en œuvre du plan d’actions et des </a:t>
            </a:r>
            <a:r>
              <a:rPr lang="fr-FR" sz="1800" b="1" dirty="0" smtClean="0">
                <a:latin typeface="Century Gothic" panose="020B0502020202020204" pitchFamily="34" charset="0"/>
              </a:rPr>
              <a:t>outils et </a:t>
            </a:r>
            <a:r>
              <a:rPr lang="fr-FR" sz="1800" b="1" dirty="0">
                <a:latin typeface="Century Gothic" panose="020B0502020202020204" pitchFamily="34" charset="0"/>
              </a:rPr>
              <a:t>Expérimentations</a:t>
            </a:r>
          </a:p>
          <a:p>
            <a:pPr marL="441325" lvl="1" indent="0">
              <a:buNone/>
            </a:pPr>
            <a:endParaRPr lang="fr-FR" sz="1600" dirty="0" smtClean="0">
              <a:latin typeface="Century Gothic" panose="020B0502020202020204" pitchFamily="34" charset="0"/>
            </a:endParaRPr>
          </a:p>
          <a:p>
            <a:pPr indent="-301625">
              <a:buNone/>
            </a:pPr>
            <a:endParaRPr lang="fr-FR" sz="2000" b="1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entury Gothic" panose="020B0502020202020204" pitchFamily="34" charset="0"/>
              </a:rPr>
              <a:t>Evaluation, Communication et essaimage</a:t>
            </a:r>
            <a:endParaRPr lang="fr-FR" sz="1800" b="1" dirty="0">
              <a:latin typeface="Century Gothic" panose="020B0502020202020204" pitchFamily="34" charset="0"/>
            </a:endParaRPr>
          </a:p>
          <a:p>
            <a:pPr marL="441325" lvl="1" indent="0">
              <a:buNone/>
            </a:pP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431800" y="1907629"/>
            <a:ext cx="504056" cy="50405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1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31800" y="4247889"/>
            <a:ext cx="504056" cy="504056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3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431800" y="5452576"/>
            <a:ext cx="504056" cy="50405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31800" y="6732165"/>
            <a:ext cx="504056" cy="504056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31800" y="3245246"/>
            <a:ext cx="504056" cy="50405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SimSun" charset="-122"/>
                <a:cs typeface="Aharoni" panose="02010803020104030203" pitchFamily="2" charset="-79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Bold ITC" panose="020B0907030504020204" pitchFamily="34" charset="0"/>
              <a:ea typeface="SimSun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875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Garamond"/>
        <a:ea typeface="SimSun"/>
        <a:cs typeface=""/>
      </a:majorFont>
      <a:minorFont>
        <a:latin typeface="Verdan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9822</TotalTime>
  <Words>1299</Words>
  <Application>Microsoft Office PowerPoint</Application>
  <PresentationFormat>Personnalisé</PresentationFormat>
  <Paragraphs>386</Paragraphs>
  <Slides>27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Modèle par défaut</vt:lpstr>
      <vt:lpstr>Projet  « Ecologie industrielle et économie circulaire »</vt:lpstr>
      <vt:lpstr>Présentation du projet</vt:lpstr>
      <vt:lpstr>Présentation du projet</vt:lpstr>
      <vt:lpstr>Qu’est ce qu’un CBE ?</vt:lpstr>
      <vt:lpstr>Son action ?</vt:lpstr>
      <vt:lpstr>Le territoire – La population</vt:lpstr>
      <vt:lpstr>Présentation PowerPoint</vt:lpstr>
      <vt:lpstr>Les entreprises sur un territoire élargi  22 191 Pour 142 876 habitants</vt:lpstr>
      <vt:lpstr>La nature du projet et ses étapes </vt:lpstr>
      <vt:lpstr>Le phasage du projet</vt:lpstr>
      <vt:lpstr>Proposition d’organisation</vt:lpstr>
      <vt:lpstr>Proposition d’organisation</vt:lpstr>
      <vt:lpstr>Proposition d’organisation</vt:lpstr>
      <vt:lpstr>Proposition d’organisation</vt:lpstr>
      <vt:lpstr>Proposition d’organisation</vt:lpstr>
      <vt:lpstr>La nature du projet et ses étapes </vt:lpstr>
      <vt:lpstr>La nature du projet et ses étapes </vt:lpstr>
      <vt:lpstr>La nature du projet et ses étapes </vt:lpstr>
      <vt:lpstr>Les réseaux mobilisables: </vt:lpstr>
      <vt:lpstr>Les réseaux mobilisables: </vt:lpstr>
      <vt:lpstr>Les pistes d’actions envisageables : </vt:lpstr>
      <vt:lpstr>Les objectifs suite : </vt:lpstr>
      <vt:lpstr>Exemples d’initiatives sur le territoire</vt:lpstr>
      <vt:lpstr>Les freins observés depuis que le projet émerge: </vt:lpstr>
      <vt:lpstr>Les Communautés de communes que nous aimerions sensibiliser</vt:lpstr>
      <vt:lpstr>Notre vision d’un territoire exemplaire…..a long terme…</vt:lpstr>
      <vt:lpstr>Merci pour votre écoute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Circulos Clasicos - Green and White</dc:title>
  <dc:creator>Françoise Sallé</dc:creator>
  <cp:lastModifiedBy>Station-01</cp:lastModifiedBy>
  <cp:revision>270</cp:revision>
  <cp:lastPrinted>2014-09-29T13:14:37Z</cp:lastPrinted>
  <dcterms:created xsi:type="dcterms:W3CDTF">1601-01-01T00:00:00Z</dcterms:created>
  <dcterms:modified xsi:type="dcterms:W3CDTF">2014-09-29T13:15:03Z</dcterms:modified>
</cp:coreProperties>
</file>